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59" r:id="rId5"/>
    <p:sldId id="266" r:id="rId6"/>
    <p:sldId id="261" r:id="rId7"/>
    <p:sldId id="262" r:id="rId8"/>
    <p:sldId id="263" r:id="rId9"/>
    <p:sldId id="264" r:id="rId10"/>
    <p:sldId id="275" r:id="rId11"/>
    <p:sldId id="265" r:id="rId12"/>
    <p:sldId id="268" r:id="rId13"/>
    <p:sldId id="272" r:id="rId14"/>
    <p:sldId id="273" r:id="rId15"/>
    <p:sldId id="274" r:id="rId16"/>
    <p:sldId id="270" r:id="rId17"/>
    <p:sldId id="280" r:id="rId18"/>
    <p:sldId id="276" r:id="rId19"/>
    <p:sldId id="278" r:id="rId20"/>
    <p:sldId id="279" r:id="rId21"/>
    <p:sldId id="283" r:id="rId22"/>
    <p:sldId id="285" r:id="rId23"/>
    <p:sldId id="284" r:id="rId24"/>
    <p:sldId id="282"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p:scale>
          <a:sx n="60" d="100"/>
          <a:sy n="60" d="100"/>
        </p:scale>
        <p:origin x="-1146"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908DFAD-3E31-4FDB-BE5A-E6D876C042FC}" type="datetimeFigureOut">
              <a:rPr lang="en-US" smtClean="0"/>
              <a:pPr/>
              <a:t>31/07/22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646EEF6-4F4B-4CED-AA2B-A94C069ABDE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08DFAD-3E31-4FDB-BE5A-E6D876C042FC}" type="datetimeFigureOut">
              <a:rPr lang="en-US" smtClean="0"/>
              <a:pPr/>
              <a:t>31/07/22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6EEF6-4F4B-4CED-AA2B-A94C069ABDE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08DFAD-3E31-4FDB-BE5A-E6D876C042FC}" type="datetimeFigureOut">
              <a:rPr lang="en-US" smtClean="0"/>
              <a:pPr/>
              <a:t>31/07/22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6EEF6-4F4B-4CED-AA2B-A94C069ABDE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908DFAD-3E31-4FDB-BE5A-E6D876C042FC}" type="datetimeFigureOut">
              <a:rPr lang="en-US" smtClean="0"/>
              <a:pPr/>
              <a:t>31/07/22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46EEF6-4F4B-4CED-AA2B-A94C069ABDE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908DFAD-3E31-4FDB-BE5A-E6D876C042FC}" type="datetimeFigureOut">
              <a:rPr lang="en-US" smtClean="0"/>
              <a:pPr/>
              <a:t>31/07/22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646EEF6-4F4B-4CED-AA2B-A94C069ABDE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908DFAD-3E31-4FDB-BE5A-E6D876C042FC}" type="datetimeFigureOut">
              <a:rPr lang="en-US" smtClean="0"/>
              <a:pPr/>
              <a:t>31/07/22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6EEF6-4F4B-4CED-AA2B-A94C069ABDE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908DFAD-3E31-4FDB-BE5A-E6D876C042FC}" type="datetimeFigureOut">
              <a:rPr lang="en-US" smtClean="0"/>
              <a:pPr/>
              <a:t>31/07/22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46EEF6-4F4B-4CED-AA2B-A94C069ABDE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08DFAD-3E31-4FDB-BE5A-E6D876C042FC}" type="datetimeFigureOut">
              <a:rPr lang="en-US" smtClean="0"/>
              <a:pPr/>
              <a:t>31/07/22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46EEF6-4F4B-4CED-AA2B-A94C069ABDE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8DFAD-3E31-4FDB-BE5A-E6D876C042FC}" type="datetimeFigureOut">
              <a:rPr lang="en-US" smtClean="0"/>
              <a:pPr/>
              <a:t>31/07/22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46EEF6-4F4B-4CED-AA2B-A94C069ABDE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08DFAD-3E31-4FDB-BE5A-E6D876C042FC}" type="datetimeFigureOut">
              <a:rPr lang="en-US" smtClean="0"/>
              <a:pPr/>
              <a:t>31/07/22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46EEF6-4F4B-4CED-AA2B-A94C069ABDE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908DFAD-3E31-4FDB-BE5A-E6D876C042FC}" type="datetimeFigureOut">
              <a:rPr lang="en-US" smtClean="0"/>
              <a:pPr/>
              <a:t>31/07/22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C646EEF6-4F4B-4CED-AA2B-A94C069ABDE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908DFAD-3E31-4FDB-BE5A-E6D876C042FC}" type="datetimeFigureOut">
              <a:rPr lang="en-US" smtClean="0"/>
              <a:pPr/>
              <a:t>31/07/22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646EEF6-4F4B-4CED-AA2B-A94C069ABDE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bbva.ch/en/news/the-world-after-covid-1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 3</a:t>
            </a:r>
            <a:endParaRPr lang="en-US" dirty="0"/>
          </a:p>
        </p:txBody>
      </p:sp>
      <p:sp>
        <p:nvSpPr>
          <p:cNvPr id="3" name="Content Placeholder 2"/>
          <p:cNvSpPr>
            <a:spLocks noGrp="1"/>
          </p:cNvSpPr>
          <p:nvPr>
            <p:ph sz="quarter" idx="1"/>
          </p:nvPr>
        </p:nvSpPr>
        <p:spPr/>
        <p:txBody>
          <a:bodyPr/>
          <a:lstStyle/>
          <a:p>
            <a:r>
              <a:rPr lang="en-US" dirty="0" smtClean="0"/>
              <a:t>Electronic </a:t>
            </a:r>
            <a:r>
              <a:rPr lang="en-US" dirty="0"/>
              <a:t>P</a:t>
            </a:r>
            <a:r>
              <a:rPr lang="en-US" dirty="0" smtClean="0"/>
              <a:t>ayment System – </a:t>
            </a:r>
          </a:p>
          <a:p>
            <a:r>
              <a:rPr lang="en-US" dirty="0" smtClean="0"/>
              <a:t>Types Of Electronic Payments systems</a:t>
            </a:r>
          </a:p>
          <a:p>
            <a:r>
              <a:rPr lang="en-US" dirty="0" smtClean="0"/>
              <a:t>Smart cards and </a:t>
            </a:r>
            <a:r>
              <a:rPr lang="en-US" dirty="0" err="1" smtClean="0"/>
              <a:t>eps</a:t>
            </a:r>
            <a:endParaRPr lang="en-US" dirty="0" smtClean="0"/>
          </a:p>
          <a:p>
            <a:r>
              <a:rPr lang="en-US" dirty="0" smtClean="0"/>
              <a:t>Infrastructure issues with EPS</a:t>
            </a:r>
          </a:p>
          <a:p>
            <a:r>
              <a:rPr lang="en-US" dirty="0" smtClean="0"/>
              <a:t>Electronic fund transfer.</a:t>
            </a:r>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715962"/>
          </a:xfrm>
        </p:spPr>
        <p:txBody>
          <a:bodyPr>
            <a:normAutofit fontScale="90000"/>
          </a:bodyPr>
          <a:lstStyle/>
          <a:p>
            <a:r>
              <a:rPr lang="en-US" dirty="0" smtClean="0"/>
              <a:t>COMPONENTS OF A CREDIT / DEBIT CARD</a:t>
            </a:r>
            <a:endParaRPr lang="en-US" dirty="0"/>
          </a:p>
        </p:txBody>
      </p:sp>
      <p:sp>
        <p:nvSpPr>
          <p:cNvPr id="3" name="Content Placeholder 2"/>
          <p:cNvSpPr>
            <a:spLocks noGrp="1"/>
          </p:cNvSpPr>
          <p:nvPr>
            <p:ph sz="quarter" idx="1"/>
          </p:nvPr>
        </p:nvSpPr>
        <p:spPr>
          <a:xfrm>
            <a:off x="381000" y="1066800"/>
            <a:ext cx="8534400" cy="5486400"/>
          </a:xfrm>
        </p:spPr>
        <p:txBody>
          <a:bodyPr>
            <a:noAutofit/>
          </a:bodyPr>
          <a:lstStyle/>
          <a:p>
            <a:pPr algn="just"/>
            <a:r>
              <a:rPr lang="en-US" sz="1400" dirty="0" smtClean="0"/>
              <a:t>A debit card has the following details:</a:t>
            </a:r>
          </a:p>
          <a:p>
            <a:pPr algn="just"/>
            <a:r>
              <a:rPr lang="en-US" sz="1400" b="1" dirty="0" smtClean="0"/>
              <a:t>THE CARD NUMBER:</a:t>
            </a:r>
            <a:r>
              <a:rPr lang="en-US" sz="1400" dirty="0" smtClean="0"/>
              <a:t> this is a 16- digit number. The card number is unique and is not the same as the bank account number.</a:t>
            </a:r>
          </a:p>
          <a:p>
            <a:pPr algn="just"/>
            <a:r>
              <a:rPr lang="en-US" sz="1400" b="1" dirty="0" smtClean="0"/>
              <a:t>THE ISSUE AND EXPIRATION DATE:</a:t>
            </a:r>
            <a:r>
              <a:rPr lang="en-US" sz="1400" dirty="0" smtClean="0"/>
              <a:t> The issue date is also printed in the MM/YY format. The expiry date is also printed in the same MM/YY format.</a:t>
            </a:r>
          </a:p>
          <a:p>
            <a:pPr algn="just"/>
            <a:r>
              <a:rPr lang="en-US" sz="1400" b="1" dirty="0" smtClean="0"/>
              <a:t>THE LOGO:</a:t>
            </a:r>
            <a:r>
              <a:rPr lang="en-US" sz="1400" dirty="0" smtClean="0"/>
              <a:t> The card has the logo of the bank that has issued it. It also has the logo which determines the type of debit card it is: Visa, </a:t>
            </a:r>
            <a:r>
              <a:rPr lang="en-US" sz="1400" dirty="0" err="1" smtClean="0"/>
              <a:t>Mastercard</a:t>
            </a:r>
            <a:r>
              <a:rPr lang="en-US" sz="1400" dirty="0" smtClean="0"/>
              <a:t> or </a:t>
            </a:r>
            <a:r>
              <a:rPr lang="en-US" sz="1400" dirty="0" err="1" smtClean="0"/>
              <a:t>RuPay</a:t>
            </a:r>
            <a:r>
              <a:rPr lang="en-US" sz="1400" dirty="0" smtClean="0"/>
              <a:t> logo.</a:t>
            </a:r>
            <a:endParaRPr lang="en-US" sz="1400" b="1" dirty="0" smtClean="0"/>
          </a:p>
          <a:p>
            <a:pPr algn="just"/>
            <a:r>
              <a:rPr lang="en-US" sz="1400" b="1" dirty="0" smtClean="0"/>
              <a:t>CHIP  -   </a:t>
            </a:r>
            <a:r>
              <a:rPr lang="en-US" sz="1400" dirty="0" smtClean="0"/>
              <a:t>A chip card has a microchip embedded in the debit card. It is very difficult to tamper with a chip. This is an additional security measure. A chip-based card can prevent fraudulent transactions from taking place. As per the present RBI guidelines, it is mandatory for all banks to issue chip-based cards.</a:t>
            </a:r>
          </a:p>
          <a:p>
            <a:pPr algn="just"/>
            <a:r>
              <a:rPr lang="en-US" sz="1400" b="1" dirty="0" smtClean="0"/>
              <a:t>WIFI SYMBOL - </a:t>
            </a:r>
            <a:r>
              <a:rPr lang="en-US" sz="1400" dirty="0" smtClean="0"/>
              <a:t> The Wi-Fi-looking symbol on a debit or credit card is the </a:t>
            </a:r>
            <a:r>
              <a:rPr lang="en-US" sz="1400" b="1" dirty="0" smtClean="0">
                <a:hlinkClick r:id="rId2" action="ppaction://hlinksldjump"/>
              </a:rPr>
              <a:t>EMV</a:t>
            </a:r>
            <a:r>
              <a:rPr lang="en-US" sz="1400" b="1" dirty="0" smtClean="0"/>
              <a:t>Co Contactless Indicator</a:t>
            </a:r>
            <a:r>
              <a:rPr lang="en-US" sz="1400" baseline="30000" dirty="0" smtClean="0"/>
              <a:t>*</a:t>
            </a:r>
            <a:r>
              <a:rPr lang="en-US" sz="1400" dirty="0" smtClean="0"/>
              <a:t>. It indicates that your card can be used to tap to pay on a contactless-enabled payment terminal.</a:t>
            </a:r>
          </a:p>
          <a:p>
            <a:pPr algn="just"/>
            <a:r>
              <a:rPr lang="en-US" sz="1400" b="1" dirty="0" smtClean="0"/>
              <a:t>CUSTOMER SERVICE NUMBER:</a:t>
            </a:r>
            <a:r>
              <a:rPr lang="en-US" sz="1400" dirty="0" smtClean="0"/>
              <a:t> The toll-free number is printed on the back of the card. You can call this number in case of any questions or to report the loss or theft of your card.</a:t>
            </a:r>
          </a:p>
          <a:p>
            <a:pPr algn="just"/>
            <a:r>
              <a:rPr lang="en-US" sz="1400" b="1" dirty="0" smtClean="0"/>
              <a:t>THE SIGNATURE BAR:</a:t>
            </a:r>
            <a:r>
              <a:rPr lang="en-US" sz="1400" dirty="0" smtClean="0"/>
              <a:t> A signature bar is provided on the back of the card. It is important that you sign the bar as soon as you receive the card. This can help you to prevent fraudulent transactions. Some merchant retail outlets do not swipe the card unless the signature is verified.</a:t>
            </a:r>
          </a:p>
          <a:p>
            <a:pPr algn="just"/>
            <a:r>
              <a:rPr lang="en-US" sz="1400" b="1" dirty="0" smtClean="0"/>
              <a:t>CVV number:</a:t>
            </a:r>
            <a:r>
              <a:rPr lang="en-US" sz="1400" dirty="0" smtClean="0"/>
              <a:t> Also known as the card verification value number, the CVV number is unique to every debit. This number needs to be provided at the time of making online payments.   It provides an additional layer of security to the card.</a:t>
            </a:r>
          </a:p>
          <a:p>
            <a:pPr algn="just"/>
            <a:r>
              <a:rPr lang="en-US" sz="1400" b="1" dirty="0" smtClean="0"/>
              <a:t>GRID NUMBER </a:t>
            </a:r>
            <a:r>
              <a:rPr lang="en-US" sz="1400" dirty="0" smtClean="0"/>
              <a:t>is </a:t>
            </a:r>
            <a:r>
              <a:rPr lang="en-US" sz="1400" b="1" dirty="0" smtClean="0"/>
              <a:t>an additional feature offered by ICICI bank along with their Debit card</a:t>
            </a:r>
            <a:r>
              <a:rPr lang="en-US" sz="1400" dirty="0" smtClean="0"/>
              <a:t> and it is important for you that you should not share the debit card details with anyone so as to ensure that there are no unauthorized transactions from your debit card.</a:t>
            </a:r>
          </a:p>
          <a:p>
            <a:pPr algn="just"/>
            <a:endParaRPr lang="en-US"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Electronic Payment Types: Advantages and Disadvantages</a:t>
            </a:r>
            <a:endParaRPr lang="en-US" sz="2800" dirty="0"/>
          </a:p>
        </p:txBody>
      </p:sp>
      <p:sp>
        <p:nvSpPr>
          <p:cNvPr id="3" name="Content Placeholder 2"/>
          <p:cNvSpPr>
            <a:spLocks noGrp="1"/>
          </p:cNvSpPr>
          <p:nvPr>
            <p:ph sz="quarter" idx="1"/>
          </p:nvPr>
        </p:nvSpPr>
        <p:spPr>
          <a:xfrm>
            <a:off x="685800" y="1447800"/>
            <a:ext cx="8001000" cy="685800"/>
          </a:xfrm>
        </p:spPr>
        <p:txBody>
          <a:bodyPr/>
          <a:lstStyle/>
          <a:p>
            <a:r>
              <a:rPr lang="en-US" dirty="0" smtClean="0"/>
              <a:t>CREDIT CARDS</a:t>
            </a:r>
            <a:endParaRPr lang="en-US" dirty="0"/>
          </a:p>
        </p:txBody>
      </p:sp>
      <p:sp>
        <p:nvSpPr>
          <p:cNvPr id="1026" name="AutoShape 2" descr="credit card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2" cstate="print"/>
          <a:srcRect l="2343" t="25000" r="37335" b="18750"/>
          <a:stretch>
            <a:fillRect/>
          </a:stretch>
        </p:blipFill>
        <p:spPr bwMode="auto">
          <a:xfrm>
            <a:off x="647700" y="1828800"/>
            <a:ext cx="7848600" cy="4114800"/>
          </a:xfrm>
          <a:prstGeom prst="rect">
            <a:avLst/>
          </a:prstGeom>
          <a:noFill/>
          <a:ln w="9525">
            <a:noFill/>
            <a:miter lim="800000"/>
            <a:headEnd/>
            <a:tailEnd/>
          </a:ln>
        </p:spPr>
      </p:pic>
      <p:sp>
        <p:nvSpPr>
          <p:cNvPr id="6" name="Rectangle 5"/>
          <p:cNvSpPr/>
          <p:nvPr/>
        </p:nvSpPr>
        <p:spPr>
          <a:xfrm>
            <a:off x="228600" y="5867400"/>
            <a:ext cx="8610600" cy="923330"/>
          </a:xfrm>
          <a:prstGeom prst="rect">
            <a:avLst/>
          </a:prstGeom>
        </p:spPr>
        <p:txBody>
          <a:bodyPr wrap="square">
            <a:spAutoFit/>
          </a:bodyPr>
          <a:lstStyle/>
          <a:p>
            <a:r>
              <a:rPr lang="en-US" dirty="0" smtClean="0"/>
              <a:t>A 2019 study </a:t>
            </a:r>
            <a:r>
              <a:rPr lang="en-US" b="1" u="sng" dirty="0" smtClean="0"/>
              <a:t>conducted by the Federal Reserve</a:t>
            </a:r>
            <a:r>
              <a:rPr lang="en-US" dirty="0" smtClean="0"/>
              <a:t> noted that consumers paid with cash in 26 percent of transactions, as opposed to debit cards for 28 percent of payments and credit cards for 23 percent of payments.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143000"/>
            <a:ext cx="8610600" cy="5105400"/>
          </a:xfrm>
        </p:spPr>
        <p:txBody>
          <a:bodyPr>
            <a:normAutofit fontScale="70000" lnSpcReduction="20000"/>
          </a:bodyPr>
          <a:lstStyle/>
          <a:p>
            <a:pPr algn="just">
              <a:buNone/>
            </a:pPr>
            <a:r>
              <a:rPr lang="en-US" b="1" dirty="0" smtClean="0"/>
              <a:t>	Advantages  - </a:t>
            </a:r>
          </a:p>
          <a:p>
            <a:pPr algn="just">
              <a:buNone/>
            </a:pPr>
            <a:endParaRPr lang="en-US" dirty="0" smtClean="0"/>
          </a:p>
          <a:p>
            <a:pPr algn="just">
              <a:buNone/>
            </a:pPr>
            <a:r>
              <a:rPr lang="en-US" dirty="0" smtClean="0"/>
              <a:t>	1. </a:t>
            </a:r>
            <a:r>
              <a:rPr lang="en-US" b="1" dirty="0" smtClean="0"/>
              <a:t>They’re a Great Way to Build Credit –  </a:t>
            </a:r>
            <a:r>
              <a:rPr lang="en-US" dirty="0" smtClean="0"/>
              <a:t>Your credit history is your track record of borrowing money and paying it back. Each time you open a new credit card account, the lender reports that activity to a credit reporting agency. They’ll also report if you miss a payment or are frequently late paying your monthly installments. Your credit history determines your credit score, which ultimately lets lenders know whether you’re a good candidate for a credit card or loan and which parameters to assign you (i.e., your interest rate and credit limit). Good credit can improve the quality of your life and get you closer to your financial goals if used responsibly. </a:t>
            </a:r>
          </a:p>
          <a:p>
            <a:pPr algn="just">
              <a:buNone/>
            </a:pPr>
            <a:endParaRPr lang="en-US" dirty="0" smtClean="0"/>
          </a:p>
          <a:p>
            <a:pPr algn="just">
              <a:buNone/>
            </a:pPr>
            <a:r>
              <a:rPr lang="en-US" b="1" dirty="0" smtClean="0"/>
              <a:t>	2. They’re More Secure Than Cash - </a:t>
            </a:r>
            <a:r>
              <a:rPr lang="en-US" dirty="0" smtClean="0"/>
              <a:t>Credit cards are used frequently—even by people who have access to cash—because they offer another level of security. If you lose a credit card or someone steals your information, the credit card company can place a hold on it to avoid fraudulent purchases. Additionally, many credit card companies monitor suspicious activity and will notify you if something seems inconsistent with your typical spending behavior.</a:t>
            </a:r>
          </a:p>
          <a:p>
            <a:pPr algn="just">
              <a:buNone/>
            </a:pPr>
            <a:endParaRPr lang="en-US" dirty="0" smtClean="0"/>
          </a:p>
          <a:p>
            <a:pPr algn="just">
              <a:buNone/>
            </a:pPr>
            <a:r>
              <a:rPr lang="en-US" b="1" dirty="0" smtClean="0"/>
              <a:t>	3. Rewards Points - </a:t>
            </a:r>
            <a:r>
              <a:rPr lang="en-US" dirty="0" smtClean="0"/>
              <a:t>Many credit card companies offer rewards such as cash back or airline miles for using them regularly. If you use a credit card for routine expenses, these rewards can add up quickly. Though many rewards cards come with annual fees, the benefits you can accrue over the course of a year can more than offset the cost of keeping the card open.</a:t>
            </a:r>
            <a:endParaRPr lang="en-US" dirty="0"/>
          </a:p>
        </p:txBody>
      </p:sp>
      <p:sp>
        <p:nvSpPr>
          <p:cNvPr id="5" name="Title 1"/>
          <p:cNvSpPr>
            <a:spLocks noGrp="1"/>
          </p:cNvSpPr>
          <p:nvPr>
            <p:ph type="title"/>
          </p:nvPr>
        </p:nvSpPr>
        <p:spPr>
          <a:xfrm>
            <a:off x="457200" y="274638"/>
            <a:ext cx="8229600" cy="639762"/>
          </a:xfrm>
        </p:spPr>
        <p:txBody>
          <a:bodyPr>
            <a:normAutofit/>
          </a:bodyPr>
          <a:lstStyle/>
          <a:p>
            <a:r>
              <a:rPr lang="en-US" sz="3200" dirty="0" smtClean="0"/>
              <a:t>Advantages and Disadvantages of Credit Card</a:t>
            </a:r>
            <a:endParaRPr lang="en-US" sz="3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143000"/>
            <a:ext cx="8610600" cy="5105400"/>
          </a:xfrm>
        </p:spPr>
        <p:txBody>
          <a:bodyPr>
            <a:normAutofit fontScale="62500" lnSpcReduction="20000"/>
          </a:bodyPr>
          <a:lstStyle/>
          <a:p>
            <a:pPr algn="just">
              <a:buNone/>
            </a:pPr>
            <a:r>
              <a:rPr lang="en-US" b="1" dirty="0" smtClean="0"/>
              <a:t>	</a:t>
            </a:r>
            <a:r>
              <a:rPr lang="en-US" b="1" dirty="0" err="1" smtClean="0"/>
              <a:t>Dis</a:t>
            </a:r>
            <a:r>
              <a:rPr lang="en-US" b="1" dirty="0" smtClean="0"/>
              <a:t> - advantages  - </a:t>
            </a:r>
          </a:p>
          <a:p>
            <a:pPr algn="just">
              <a:buNone/>
            </a:pPr>
            <a:r>
              <a:rPr lang="en-US" dirty="0" smtClean="0"/>
              <a:t>	1. </a:t>
            </a:r>
            <a:r>
              <a:rPr lang="en-US" b="1" dirty="0" smtClean="0"/>
              <a:t>High Cost of Borrowing - </a:t>
            </a:r>
            <a:r>
              <a:rPr lang="en-US" dirty="0" smtClean="0"/>
              <a:t>Although credit cards are convenient, the cost of borrowing is typically much higher than with a traditional loan.  Many come with high APRs (the annual interest rate charged on borrowed funds), service fees, and penalties for late payments. If you don’t pay your balance off every month, these additional finance charges can quickly grow your existing debt. Additionally, many credit cards allow you to get a cash advance if you need cash quickly—but the interest rate charged on these advances is typically even higher than for purchases.</a:t>
            </a:r>
          </a:p>
          <a:p>
            <a:pPr>
              <a:buNone/>
            </a:pPr>
            <a:r>
              <a:rPr lang="en-US" b="1" dirty="0" smtClean="0"/>
              <a:t>	</a:t>
            </a:r>
          </a:p>
          <a:p>
            <a:pPr>
              <a:buNone/>
            </a:pPr>
            <a:r>
              <a:rPr lang="en-US" b="1" dirty="0" smtClean="0"/>
              <a:t>	2. It’s Easy to Dig Yourself into a Hole - </a:t>
            </a:r>
            <a:r>
              <a:rPr lang="en-US" dirty="0" smtClean="0"/>
              <a:t>Depending on your credit limit, a new credit card may suddenly give you access to more funds than you’ve had in the past, making it easy to overspend if you are not disciplined. To avoid digging yourself into a hole and potentially damaging your credit and financial health, it’s important to only spend what you can reasonably afford to pay back each month. If you don’t already have a budget, making one can help you stay on track, so you don’t accumulate too much debt.</a:t>
            </a:r>
          </a:p>
          <a:p>
            <a:pPr>
              <a:buNone/>
            </a:pPr>
            <a:r>
              <a:rPr lang="en-US" dirty="0" smtClean="0"/>
              <a:t>	</a:t>
            </a:r>
          </a:p>
          <a:p>
            <a:pPr>
              <a:buNone/>
            </a:pPr>
            <a:r>
              <a:rPr lang="en-US" dirty="0" smtClean="0"/>
              <a:t>	3. </a:t>
            </a:r>
            <a:r>
              <a:rPr lang="en-US" b="1" dirty="0" smtClean="0"/>
              <a:t>Applying for Too Many Credit Cards Can Damage Your Credit</a:t>
            </a:r>
            <a:endParaRPr lang="en-US" dirty="0" smtClean="0"/>
          </a:p>
          <a:p>
            <a:pPr>
              <a:buNone/>
            </a:pPr>
            <a:r>
              <a:rPr lang="en-US" dirty="0" smtClean="0"/>
              <a:t>	Several factors impact your credit score, including payment history, current amount owed, length of history, new credit, and types of credit used. While having a few cards that you use regularly and pay back on time can help you build and improve your credit, there’s a limit to how many cards you should reasonably open. Each time you apply for a new credit card account, lenders can check your credit report to assess your credit worthiness. Not only can too many card applications negatively impact your credit score, lenders may get suspicious if it looks like you need access to a lot of credit and reject your application.</a:t>
            </a:r>
          </a:p>
          <a:p>
            <a:pPr algn="just">
              <a:buNone/>
            </a:pPr>
            <a:endParaRPr lang="en-US" dirty="0"/>
          </a:p>
        </p:txBody>
      </p:sp>
      <p:sp>
        <p:nvSpPr>
          <p:cNvPr id="5" name="Title 1"/>
          <p:cNvSpPr>
            <a:spLocks noGrp="1"/>
          </p:cNvSpPr>
          <p:nvPr>
            <p:ph type="title"/>
          </p:nvPr>
        </p:nvSpPr>
        <p:spPr>
          <a:xfrm>
            <a:off x="457200" y="274638"/>
            <a:ext cx="8229600" cy="639762"/>
          </a:xfrm>
        </p:spPr>
        <p:txBody>
          <a:bodyPr>
            <a:normAutofit/>
          </a:bodyPr>
          <a:lstStyle/>
          <a:p>
            <a:r>
              <a:rPr lang="en-US" sz="3200" dirty="0" smtClean="0"/>
              <a:t>Advantages and Disadvantages of Credit Card</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143000"/>
            <a:ext cx="8610600" cy="5410200"/>
          </a:xfrm>
        </p:spPr>
        <p:txBody>
          <a:bodyPr>
            <a:normAutofit fontScale="70000" lnSpcReduction="20000"/>
          </a:bodyPr>
          <a:lstStyle/>
          <a:p>
            <a:pPr algn="just">
              <a:buNone/>
            </a:pPr>
            <a:r>
              <a:rPr lang="en-US" b="1" dirty="0" smtClean="0"/>
              <a:t>	Advantages  - </a:t>
            </a:r>
          </a:p>
          <a:p>
            <a:pPr algn="just">
              <a:buNone/>
            </a:pPr>
            <a:r>
              <a:rPr lang="en-US" dirty="0" smtClean="0"/>
              <a:t>1.</a:t>
            </a:r>
            <a:r>
              <a:rPr lang="en-US" b="1" dirty="0" smtClean="0"/>
              <a:t> Debit card can be easily obtained:</a:t>
            </a:r>
            <a:r>
              <a:rPr lang="en-US" dirty="0" smtClean="0"/>
              <a:t> When you open a savings or current account, most banks issue a free debit card. Make sure that you fill in the necessary documentation to receive your debit card.</a:t>
            </a:r>
          </a:p>
          <a:p>
            <a:pPr algn="just">
              <a:buNone/>
            </a:pPr>
            <a:r>
              <a:rPr lang="en-US" b="1" dirty="0" smtClean="0"/>
              <a:t>2. Very convenient to use:</a:t>
            </a:r>
            <a:r>
              <a:rPr lang="en-US" dirty="0" smtClean="0"/>
              <a:t> One of the advantages of a debit card is that it can be swiped for transactions as well as withdrawal of cash from ATMs.</a:t>
            </a:r>
          </a:p>
          <a:p>
            <a:pPr algn="just">
              <a:buNone/>
            </a:pPr>
            <a:endParaRPr lang="en-US" dirty="0" smtClean="0"/>
          </a:p>
          <a:p>
            <a:pPr algn="just">
              <a:buNone/>
            </a:pPr>
            <a:r>
              <a:rPr lang="en-US" b="1" dirty="0" smtClean="0"/>
              <a:t>3. No more debts:</a:t>
            </a:r>
            <a:r>
              <a:rPr lang="en-US" dirty="0" smtClean="0"/>
              <a:t>  When you have a credit card, you are more likely to make impulsive purchases. But a debit card keeps you in check as it is linked to your bank account. You are only able to spend the amount that is in your account. You don’t have to worry about the mounting credit card bills anymore.</a:t>
            </a:r>
          </a:p>
          <a:p>
            <a:pPr algn="just">
              <a:buNone/>
            </a:pPr>
            <a:endParaRPr lang="en-US" dirty="0" smtClean="0"/>
          </a:p>
          <a:p>
            <a:pPr algn="just">
              <a:buNone/>
            </a:pPr>
            <a:r>
              <a:rPr lang="en-US" b="1" dirty="0" smtClean="0"/>
              <a:t>4. Easily accepted:</a:t>
            </a:r>
            <a:r>
              <a:rPr lang="en-US" dirty="0" smtClean="0"/>
              <a:t> Debit cards are accepted widely all over India and at international destinations. Make sure to </a:t>
            </a:r>
            <a:r>
              <a:rPr lang="en-US" dirty="0" err="1" smtClean="0"/>
              <a:t>authorise</a:t>
            </a:r>
            <a:r>
              <a:rPr lang="en-US" dirty="0" smtClean="0"/>
              <a:t> international transactions by simply calling your bank. These debit cards can be used for cash withdrawal at international ATMs too. So you don’t have to carry cash with you when you are travelling.</a:t>
            </a:r>
          </a:p>
          <a:p>
            <a:pPr algn="just">
              <a:buNone/>
            </a:pPr>
            <a:endParaRPr lang="en-US" dirty="0" smtClean="0"/>
          </a:p>
          <a:p>
            <a:pPr algn="just">
              <a:buNone/>
            </a:pPr>
            <a:r>
              <a:rPr lang="en-US" b="1" dirty="0" smtClean="0"/>
              <a:t>5. Earn rewards:</a:t>
            </a:r>
            <a:r>
              <a:rPr lang="en-US" dirty="0" smtClean="0"/>
              <a:t> Offers are not restricted to credit cards alone. Using your debit card too can help you gain rewards and </a:t>
            </a:r>
            <a:r>
              <a:rPr lang="en-US" dirty="0" err="1" smtClean="0"/>
              <a:t>cashbacindia</a:t>
            </a:r>
            <a:r>
              <a:rPr lang="en-US" dirty="0" smtClean="0"/>
              <a:t> offers. Several online and retail outlets offer </a:t>
            </a:r>
            <a:r>
              <a:rPr lang="en-US" dirty="0" err="1" smtClean="0"/>
              <a:t>cashback</a:t>
            </a:r>
            <a:r>
              <a:rPr lang="en-US" dirty="0" smtClean="0"/>
              <a:t> offers for every purchase made on the debit card. The points can be redeemed at any time to either purchase products from an online catalogue of the bank or to earn shopping vouchers from various brands.</a:t>
            </a:r>
          </a:p>
        </p:txBody>
      </p:sp>
      <p:sp>
        <p:nvSpPr>
          <p:cNvPr id="5" name="Title 1"/>
          <p:cNvSpPr>
            <a:spLocks noGrp="1"/>
          </p:cNvSpPr>
          <p:nvPr>
            <p:ph type="title"/>
          </p:nvPr>
        </p:nvSpPr>
        <p:spPr>
          <a:xfrm>
            <a:off x="457200" y="274638"/>
            <a:ext cx="8229600" cy="639762"/>
          </a:xfrm>
        </p:spPr>
        <p:txBody>
          <a:bodyPr>
            <a:normAutofit/>
          </a:bodyPr>
          <a:lstStyle/>
          <a:p>
            <a:r>
              <a:rPr lang="en-US" sz="3200" dirty="0" smtClean="0"/>
              <a:t>Advantages and Disadvantages of Debit Card</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1143000"/>
            <a:ext cx="8610600" cy="5410200"/>
          </a:xfrm>
        </p:spPr>
        <p:txBody>
          <a:bodyPr>
            <a:normAutofit fontScale="92500" lnSpcReduction="10000"/>
          </a:bodyPr>
          <a:lstStyle/>
          <a:p>
            <a:pPr algn="just">
              <a:buNone/>
            </a:pPr>
            <a:r>
              <a:rPr lang="en-US" sz="1800" b="1" dirty="0" smtClean="0"/>
              <a:t>	Disadvantages  - </a:t>
            </a:r>
          </a:p>
          <a:p>
            <a:pPr algn="just"/>
            <a:r>
              <a:rPr lang="en-US" sz="1800" b="1" dirty="0" smtClean="0"/>
              <a:t>They </a:t>
            </a:r>
            <a:r>
              <a:rPr lang="en-US" sz="1800" b="1" dirty="0" smtClean="0"/>
              <a:t>have limited fraud protection</a:t>
            </a:r>
            <a:r>
              <a:rPr lang="en-US" sz="1800" dirty="0" smtClean="0"/>
              <a:t>. According to the Federal Trade Commission, if your debit card is stolen and you notify your bank within two days, you could be responsible for up to $50 of any fraudulent charges. If you notify your bank after two business days, you might be responsible for up to $500 of the fraudulent charges. Notifying your bank after 60 days means you could be liable for all of the fraudulent charges. Because debit cards typically have less fraud protection than credit cards, it’s best not to use your debit card for online purchases</a:t>
            </a:r>
            <a:r>
              <a:rPr lang="en-US" sz="1800" dirty="0" smtClean="0"/>
              <a:t>.</a:t>
            </a:r>
          </a:p>
          <a:p>
            <a:pPr algn="just"/>
            <a:endParaRPr lang="en-US" sz="1800" dirty="0" smtClean="0"/>
          </a:p>
          <a:p>
            <a:pPr algn="just"/>
            <a:r>
              <a:rPr lang="en-US" sz="1800" b="1" dirty="0" smtClean="0"/>
              <a:t>Your spending limit depends on your checking account balance</a:t>
            </a:r>
            <a:r>
              <a:rPr lang="en-US" sz="1800" dirty="0" smtClean="0"/>
              <a:t>. A debit card is a good option for smaller purchases, but it’s not the best option for large expenses that exceed your account balance or that you’d rather pay off over time. While it’s ideal to budget for large expenses, a credit card is another way to help you afford them</a:t>
            </a:r>
            <a:r>
              <a:rPr lang="en-US" sz="1800" dirty="0" smtClean="0"/>
              <a:t>.</a:t>
            </a:r>
          </a:p>
          <a:p>
            <a:pPr algn="just"/>
            <a:endParaRPr lang="en-US" sz="1800" dirty="0" smtClean="0"/>
          </a:p>
          <a:p>
            <a:pPr algn="just"/>
            <a:r>
              <a:rPr lang="en-US" sz="1800" b="1" dirty="0" smtClean="0"/>
              <a:t>They may cause overdraft fees. </a:t>
            </a:r>
            <a:r>
              <a:rPr lang="en-US" sz="1800" dirty="0" smtClean="0"/>
              <a:t>With a debit card, it’s possible to overdraw funds from your account if you don’t keep close tabs on your checking account balance. Overdraft consent enables these transactions to occur by charging a fee. You can opt out of overdraft consent, but this means your debit card will be declined for purchases you can’t afford</a:t>
            </a:r>
            <a:r>
              <a:rPr lang="en-US" sz="1800" dirty="0" smtClean="0"/>
              <a:t>.</a:t>
            </a:r>
          </a:p>
          <a:p>
            <a:pPr algn="just"/>
            <a:endParaRPr lang="en-US" sz="1800" dirty="0" smtClean="0"/>
          </a:p>
          <a:p>
            <a:pPr algn="just"/>
            <a:r>
              <a:rPr lang="en-US" sz="1800" b="1" dirty="0" smtClean="0"/>
              <a:t>They don’t build your credit score</a:t>
            </a:r>
            <a:r>
              <a:rPr lang="en-US" sz="1800" dirty="0" smtClean="0"/>
              <a:t>. Since debit cards are directly linked to your checking account, they don’t affect your credit score. If you’re looking to build your credit history, debit cards won’t help.</a:t>
            </a:r>
          </a:p>
          <a:p>
            <a:pPr algn="just">
              <a:buNone/>
            </a:pPr>
            <a:endParaRPr lang="en-US" sz="1800" dirty="0" smtClean="0"/>
          </a:p>
        </p:txBody>
      </p:sp>
      <p:sp>
        <p:nvSpPr>
          <p:cNvPr id="5" name="Title 1"/>
          <p:cNvSpPr>
            <a:spLocks noGrp="1"/>
          </p:cNvSpPr>
          <p:nvPr>
            <p:ph type="title"/>
          </p:nvPr>
        </p:nvSpPr>
        <p:spPr>
          <a:xfrm>
            <a:off x="457200" y="274638"/>
            <a:ext cx="8229600" cy="639762"/>
          </a:xfrm>
        </p:spPr>
        <p:txBody>
          <a:bodyPr>
            <a:normAutofit/>
          </a:bodyPr>
          <a:lstStyle/>
          <a:p>
            <a:r>
              <a:rPr lang="en-US" sz="3200" dirty="0" smtClean="0"/>
              <a:t>Advantages and Disadvantages of Debit Card</a:t>
            </a:r>
            <a:endParaRPr lang="en-US" sz="32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533400"/>
            <a:ext cx="8534400" cy="3810000"/>
          </a:xfrm>
        </p:spPr>
        <p:txBody>
          <a:bodyPr>
            <a:normAutofit fontScale="85000" lnSpcReduction="20000"/>
          </a:bodyPr>
          <a:lstStyle/>
          <a:p>
            <a:pPr algn="just">
              <a:buNone/>
            </a:pPr>
            <a:r>
              <a:rPr lang="en-US" sz="2000" b="1" dirty="0" smtClean="0"/>
              <a:t>	EMV</a:t>
            </a:r>
            <a:r>
              <a:rPr lang="en-US" sz="2000" dirty="0" smtClean="0"/>
              <a:t> is a payment method based on a technical standard for smart payment cards and for payment terminals and automated teller machines which can accept them.</a:t>
            </a:r>
          </a:p>
          <a:p>
            <a:pPr algn="just">
              <a:buNone/>
            </a:pPr>
            <a:endParaRPr lang="en-US" sz="2000" dirty="0" smtClean="0"/>
          </a:p>
          <a:p>
            <a:pPr algn="just">
              <a:buNone/>
            </a:pPr>
            <a:r>
              <a:rPr lang="en-US" sz="2000" dirty="0" smtClean="0"/>
              <a:t>	EMV is short for </a:t>
            </a:r>
            <a:r>
              <a:rPr lang="en-US" sz="2000" b="1" dirty="0" err="1" smtClean="0"/>
              <a:t>Europay</a:t>
            </a:r>
            <a:r>
              <a:rPr lang="en-US" sz="2000" b="1" dirty="0" smtClean="0"/>
              <a:t>, MasterCard, and Visa</a:t>
            </a:r>
            <a:r>
              <a:rPr lang="en-US" sz="2000" dirty="0" smtClean="0"/>
              <a:t>, the three companies that created the standard - the 1994 founders. It commonly refers to a credit card with a smart chip. The EMV standard is a security technology used worldwide for all payments done with credit, debit, and prepaid EMV smart cards.</a:t>
            </a:r>
          </a:p>
          <a:p>
            <a:pPr algn="just">
              <a:buNone/>
            </a:pPr>
            <a:endParaRPr lang="en-US" sz="2000" dirty="0" smtClean="0"/>
          </a:p>
          <a:p>
            <a:pPr algn="just">
              <a:buNone/>
            </a:pPr>
            <a:r>
              <a:rPr lang="en-US" sz="2000" dirty="0" smtClean="0"/>
              <a:t>	The EMV Contactless Specifications refer to </a:t>
            </a:r>
            <a:r>
              <a:rPr lang="en-US" sz="2000" b="1" dirty="0" smtClean="0"/>
              <a:t>transactions using proximity NFC payment devices</a:t>
            </a:r>
            <a:r>
              <a:rPr lang="en-US" sz="2000" dirty="0" smtClean="0"/>
              <a:t>. These devices allow transactions to be made by waving or tapping on an EMV Contactless enabled terminal.</a:t>
            </a:r>
          </a:p>
          <a:p>
            <a:pPr algn="just">
              <a:buNone/>
            </a:pPr>
            <a:endParaRPr lang="en-US" sz="2000" dirty="0" smtClean="0"/>
          </a:p>
          <a:p>
            <a:pPr algn="just">
              <a:buNone/>
            </a:pPr>
            <a:r>
              <a:rPr lang="en-US" sz="2000" b="1" dirty="0" smtClean="0"/>
              <a:t>	Please note that in India, payment through contactless mode is allowed for a maximum of Rs.2000/- for a single transaction where you are not asked to input your Debit Card PIN. No PIN is required for amounts less than Rs.2000.</a:t>
            </a:r>
            <a:endParaRPr lang="en-US" sz="2000" dirty="0" smtClean="0"/>
          </a:p>
          <a:p>
            <a:pPr algn="just">
              <a:buNone/>
            </a:pP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
          </p:nvPr>
        </p:nvGraphicFramePr>
        <p:xfrm>
          <a:off x="381001" y="533399"/>
          <a:ext cx="8305798" cy="5867401"/>
        </p:xfrm>
        <a:graphic>
          <a:graphicData uri="http://schemas.openxmlformats.org/drawingml/2006/table">
            <a:tbl>
              <a:tblPr/>
              <a:tblGrid>
                <a:gridCol w="2616078"/>
                <a:gridCol w="2844860"/>
                <a:gridCol w="2844860"/>
              </a:tblGrid>
              <a:tr h="1166463">
                <a:tc>
                  <a:txBody>
                    <a:bodyPr/>
                    <a:lstStyle/>
                    <a:p>
                      <a:pPr algn="l" fontAlgn="base">
                        <a:spcAft>
                          <a:spcPts val="0"/>
                        </a:spcAft>
                      </a:pPr>
                      <a:r>
                        <a:rPr lang="en-US" sz="1200" b="1" dirty="0">
                          <a:latin typeface="inherit"/>
                        </a:rPr>
                        <a:t/>
                      </a:r>
                      <a:br>
                        <a:rPr lang="en-US" sz="1200" b="1" dirty="0">
                          <a:latin typeface="inherit"/>
                        </a:rPr>
                      </a:br>
                      <a:endParaRPr lang="en-US" sz="1200" b="0" dirty="0">
                        <a:latin typeface="inherit"/>
                      </a:endParaRPr>
                    </a:p>
                  </a:txBody>
                  <a:tcPr marL="42965" marR="42965" marT="42965" marB="42965"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ase">
                        <a:spcAft>
                          <a:spcPts val="0"/>
                        </a:spcAft>
                      </a:pPr>
                      <a:r>
                        <a:rPr lang="en-US" sz="1200" b="1" dirty="0" smtClean="0">
                          <a:latin typeface="inherit"/>
                        </a:rPr>
                        <a:t>Debit cards</a:t>
                      </a:r>
                      <a:endParaRPr lang="en-US" sz="1200" b="0" dirty="0">
                        <a:latin typeface="inherit"/>
                      </a:endParaRPr>
                    </a:p>
                  </a:txBody>
                  <a:tcPr marL="42965" marR="42965" marT="42965" marB="429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inheri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inheri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smtClean="0">
                        <a:latin typeface="inheri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inherit"/>
                        </a:rPr>
                        <a:t>Credit cards</a:t>
                      </a:r>
                      <a:endParaRPr lang="en-US" sz="1200" b="0" dirty="0" smtClean="0">
                        <a:latin typeface="inherit"/>
                      </a:endParaRPr>
                    </a:p>
                    <a:p>
                      <a:endParaRPr lang="en-US" sz="1200" dirty="0"/>
                    </a:p>
                  </a:txBody>
                  <a:tcPr marL="61870" marR="61870" marT="30935" marB="30935">
                    <a:lnL w="12700" cap="flat" cmpd="sng" algn="ctr">
                      <a:solidFill>
                        <a:srgbClr val="000000"/>
                      </a:solidFill>
                      <a:prstDash val="solid"/>
                      <a:round/>
                      <a:headEnd type="none" w="med" len="med"/>
                      <a:tailEnd type="none" w="med" len="med"/>
                    </a:lnL>
                  </a:tcPr>
                </a:tc>
              </a:tr>
              <a:tr h="2113669">
                <a:tc>
                  <a:txBody>
                    <a:bodyPr/>
                    <a:lstStyle/>
                    <a:p>
                      <a:pPr algn="l" fontAlgn="base">
                        <a:spcAft>
                          <a:spcPts val="0"/>
                        </a:spcAft>
                      </a:pPr>
                      <a:r>
                        <a:rPr lang="en-US" sz="1200" b="1">
                          <a:latin typeface="inherit"/>
                        </a:rPr>
                        <a:t>Pros</a:t>
                      </a:r>
                      <a:endParaRPr lang="en-US" sz="1200" b="0">
                        <a:latin typeface="inherit"/>
                      </a:endParaRPr>
                    </a:p>
                  </a:txBody>
                  <a:tcPr marL="42965" marR="42965" marT="42965" marB="429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buFont typeface="Arial"/>
                        <a:buChar char="•"/>
                      </a:pPr>
                      <a:r>
                        <a:rPr lang="en-US" sz="1200" b="0" dirty="0">
                          <a:latin typeface="inherit"/>
                        </a:rPr>
                        <a:t>Convenient and widely accepted</a:t>
                      </a:r>
                    </a:p>
                    <a:p>
                      <a:pPr algn="l" fontAlgn="t">
                        <a:buFont typeface="Arial"/>
                        <a:buChar char="•"/>
                      </a:pPr>
                      <a:r>
                        <a:rPr lang="en-US" sz="1200" b="0" dirty="0">
                          <a:latin typeface="inherit"/>
                        </a:rPr>
                        <a:t>No annual fees</a:t>
                      </a:r>
                    </a:p>
                    <a:p>
                      <a:pPr algn="l" fontAlgn="t">
                        <a:buFont typeface="Arial"/>
                        <a:buChar char="•"/>
                      </a:pPr>
                      <a:r>
                        <a:rPr lang="en-US" sz="1200" b="0" dirty="0">
                          <a:latin typeface="inherit"/>
                        </a:rPr>
                        <a:t>Can help with budgeting</a:t>
                      </a:r>
                    </a:p>
                    <a:p>
                      <a:pPr algn="l" fontAlgn="t">
                        <a:buFont typeface="Arial"/>
                        <a:buChar char="•"/>
                      </a:pPr>
                      <a:r>
                        <a:rPr lang="en-US" sz="1200" b="0" dirty="0">
                          <a:latin typeface="inherit"/>
                        </a:rPr>
                        <a:t>Interest-free</a:t>
                      </a:r>
                    </a:p>
                  </a:txBody>
                  <a:tcPr marL="42965" marR="42965" marT="42965" marB="429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buFont typeface="Arial"/>
                        <a:buChar char="•"/>
                      </a:pPr>
                      <a:r>
                        <a:rPr lang="en-US" sz="1200" b="0">
                          <a:latin typeface="inherit"/>
                        </a:rPr>
                        <a:t>Short-term financing option</a:t>
                      </a:r>
                    </a:p>
                    <a:p>
                      <a:pPr algn="l" fontAlgn="t">
                        <a:buFont typeface="Arial"/>
                        <a:buChar char="•"/>
                      </a:pPr>
                      <a:r>
                        <a:rPr lang="en-US" sz="1200" b="0">
                          <a:latin typeface="inherit"/>
                        </a:rPr>
                        <a:t>Can build your credit history</a:t>
                      </a:r>
                    </a:p>
                    <a:p>
                      <a:pPr algn="l" fontAlgn="t">
                        <a:buFont typeface="Arial"/>
                        <a:buChar char="•"/>
                      </a:pPr>
                      <a:r>
                        <a:rPr lang="en-US" sz="1200" b="0">
                          <a:latin typeface="inherit"/>
                        </a:rPr>
                        <a:t>May offer cashback rewards</a:t>
                      </a:r>
                    </a:p>
                    <a:p>
                      <a:pPr algn="l" fontAlgn="t">
                        <a:buFont typeface="Arial"/>
                        <a:buChar char="•"/>
                      </a:pPr>
                      <a:r>
                        <a:rPr lang="en-US" sz="1200" b="0">
                          <a:latin typeface="inherit"/>
                        </a:rPr>
                        <a:t>Strong fraud protection</a:t>
                      </a:r>
                    </a:p>
                  </a:txBody>
                  <a:tcPr marL="42965" marR="42965" marT="42965" marB="429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r>
              <a:tr h="2587269">
                <a:tc>
                  <a:txBody>
                    <a:bodyPr/>
                    <a:lstStyle/>
                    <a:p>
                      <a:pPr algn="l" fontAlgn="base">
                        <a:spcAft>
                          <a:spcPts val="0"/>
                        </a:spcAft>
                      </a:pPr>
                      <a:r>
                        <a:rPr lang="en-US" sz="1200" b="1">
                          <a:latin typeface="inherit"/>
                        </a:rPr>
                        <a:t>Cons</a:t>
                      </a:r>
                      <a:endParaRPr lang="en-US" sz="1200" b="0">
                        <a:latin typeface="inherit"/>
                      </a:endParaRPr>
                    </a:p>
                  </a:txBody>
                  <a:tcPr marL="42965" marR="42965" marT="42965" marB="429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l" fontAlgn="t">
                        <a:buFont typeface="Arial"/>
                        <a:buChar char="•"/>
                      </a:pPr>
                      <a:r>
                        <a:rPr lang="en-US" sz="1200" b="0">
                          <a:latin typeface="inherit"/>
                        </a:rPr>
                        <a:t>Limited fraud protection</a:t>
                      </a:r>
                    </a:p>
                    <a:p>
                      <a:pPr algn="l" fontAlgn="t">
                        <a:buFont typeface="Arial"/>
                        <a:buChar char="•"/>
                      </a:pPr>
                      <a:r>
                        <a:rPr lang="en-US" sz="1200" b="0">
                          <a:latin typeface="inherit"/>
                        </a:rPr>
                        <a:t>Spending limit depends on checking account balance</a:t>
                      </a:r>
                    </a:p>
                    <a:p>
                      <a:pPr algn="l" fontAlgn="t">
                        <a:buFont typeface="Arial"/>
                        <a:buChar char="•"/>
                      </a:pPr>
                      <a:r>
                        <a:rPr lang="en-US" sz="1200" b="0">
                          <a:latin typeface="inherit"/>
                        </a:rPr>
                        <a:t>Possible overdraft fees</a:t>
                      </a:r>
                    </a:p>
                    <a:p>
                      <a:pPr algn="l" fontAlgn="t">
                        <a:buFont typeface="Arial"/>
                        <a:buChar char="•"/>
                      </a:pPr>
                      <a:r>
                        <a:rPr lang="en-US" sz="1200" b="0">
                          <a:latin typeface="inherit"/>
                        </a:rPr>
                        <a:t>Don’t build your credit</a:t>
                      </a:r>
                    </a:p>
                  </a:txBody>
                  <a:tcPr marL="42965" marR="42965" marT="42965" marB="429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c>
                  <a:txBody>
                    <a:bodyPr/>
                    <a:lstStyle/>
                    <a:p>
                      <a:pPr algn="l" fontAlgn="t">
                        <a:buFont typeface="Arial"/>
                        <a:buChar char="•"/>
                      </a:pPr>
                      <a:r>
                        <a:rPr lang="en-US" sz="1200" b="0" dirty="0">
                          <a:latin typeface="inherit"/>
                        </a:rPr>
                        <a:t>Danger of overspending</a:t>
                      </a:r>
                    </a:p>
                    <a:p>
                      <a:pPr algn="l" fontAlgn="t">
                        <a:buFont typeface="Arial"/>
                        <a:buChar char="•"/>
                      </a:pPr>
                      <a:r>
                        <a:rPr lang="en-US" sz="1200" b="0" dirty="0">
                          <a:latin typeface="inherit"/>
                        </a:rPr>
                        <a:t>Interest payments</a:t>
                      </a:r>
                    </a:p>
                    <a:p>
                      <a:pPr algn="l" fontAlgn="t">
                        <a:buFont typeface="Arial"/>
                        <a:buChar char="•"/>
                      </a:pPr>
                      <a:r>
                        <a:rPr lang="en-US" sz="1200" b="0" dirty="0">
                          <a:latin typeface="inherit"/>
                        </a:rPr>
                        <a:t>Late payment fees</a:t>
                      </a:r>
                    </a:p>
                    <a:p>
                      <a:pPr algn="l" fontAlgn="t">
                        <a:buFont typeface="Arial"/>
                        <a:buChar char="•"/>
                      </a:pPr>
                      <a:r>
                        <a:rPr lang="en-US" sz="1200" b="0" dirty="0">
                          <a:latin typeface="inherit"/>
                        </a:rPr>
                        <a:t>Can hurt your credit score</a:t>
                      </a:r>
                    </a:p>
                  </a:txBody>
                  <a:tcPr marL="42965" marR="42965" marT="42965" marB="4296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F9F9"/>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792162"/>
          </a:xfrm>
        </p:spPr>
        <p:txBody>
          <a:bodyPr>
            <a:normAutofit/>
          </a:bodyPr>
          <a:lstStyle/>
          <a:p>
            <a:pPr algn="ctr"/>
            <a:r>
              <a:rPr lang="en-US" b="1" dirty="0" smtClean="0"/>
              <a:t>Digital Wallet</a:t>
            </a:r>
            <a:endParaRPr lang="en-US" dirty="0"/>
          </a:p>
        </p:txBody>
      </p:sp>
      <p:pic>
        <p:nvPicPr>
          <p:cNvPr id="5121" name="Picture 1"/>
          <p:cNvPicPr>
            <a:picLocks noChangeAspect="1" noChangeArrowheads="1"/>
          </p:cNvPicPr>
          <p:nvPr/>
        </p:nvPicPr>
        <p:blipFill>
          <a:blip r:embed="rId2" cstate="print"/>
          <a:srcRect l="7613" t="19792" r="39678" b="21875"/>
          <a:stretch>
            <a:fillRect/>
          </a:stretch>
        </p:blipFill>
        <p:spPr bwMode="auto">
          <a:xfrm>
            <a:off x="228600" y="746760"/>
            <a:ext cx="8610600" cy="5120640"/>
          </a:xfrm>
          <a:prstGeom prst="rect">
            <a:avLst/>
          </a:prstGeom>
          <a:noFill/>
          <a:ln w="9525">
            <a:noFill/>
            <a:miter lim="800000"/>
            <a:headEnd/>
            <a:tailEnd/>
          </a:ln>
        </p:spPr>
      </p:pic>
      <p:sp>
        <p:nvSpPr>
          <p:cNvPr id="5" name="Rectangle 4"/>
          <p:cNvSpPr/>
          <p:nvPr/>
        </p:nvSpPr>
        <p:spPr>
          <a:xfrm>
            <a:off x="266700" y="5934670"/>
            <a:ext cx="8610600" cy="923330"/>
          </a:xfrm>
          <a:prstGeom prst="rect">
            <a:avLst/>
          </a:prstGeom>
        </p:spPr>
        <p:txBody>
          <a:bodyPr wrap="square">
            <a:spAutoFit/>
          </a:bodyPr>
          <a:lstStyle/>
          <a:p>
            <a:pPr algn="just"/>
            <a:r>
              <a:rPr lang="en-US" dirty="0" smtClean="0"/>
              <a:t>Digital wallets are becoming ubiquitous. The </a:t>
            </a:r>
            <a:r>
              <a:rPr lang="en-US" b="1" u="sng" dirty="0" smtClean="0"/>
              <a:t>2019 Payment Methods Report noted</a:t>
            </a:r>
            <a:r>
              <a:rPr lang="en-US" dirty="0" smtClean="0"/>
              <a:t> that in a recent year, nearly 30 billion payments were made with </a:t>
            </a:r>
            <a:r>
              <a:rPr lang="en-US" dirty="0" err="1" smtClean="0"/>
              <a:t>eWallets</a:t>
            </a:r>
            <a:r>
              <a:rPr lang="en-US" dirty="0" smtClean="0"/>
              <a:t>, or close to four for every person in the world.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121"/>
                                        </p:tgtEl>
                                        <p:attrNameLst>
                                          <p:attrName>style.visibility</p:attrName>
                                        </p:attrNameLst>
                                      </p:cBhvr>
                                      <p:to>
                                        <p:strVal val="visible"/>
                                      </p:to>
                                    </p:set>
                                    <p:animEffect transition="in" filter="blinds(horizontal)">
                                      <p:cBhvr>
                                        <p:cTn id="7" dur="500"/>
                                        <p:tgtEl>
                                          <p:spTgt spid="51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66700" y="1066800"/>
            <a:ext cx="8610600" cy="5410200"/>
          </a:xfrm>
        </p:spPr>
        <p:txBody>
          <a:bodyPr>
            <a:normAutofit/>
          </a:bodyPr>
          <a:lstStyle/>
          <a:p>
            <a:pPr algn="just"/>
            <a:r>
              <a:rPr lang="en-US" sz="1800" b="1" dirty="0" smtClean="0"/>
              <a:t>Advantages</a:t>
            </a:r>
            <a:endParaRPr lang="en-US" sz="1800" b="1" dirty="0" smtClean="0"/>
          </a:p>
          <a:p>
            <a:pPr algn="just"/>
            <a:r>
              <a:rPr lang="en-US" sz="1800" dirty="0" smtClean="0"/>
              <a:t>Already extremely popular, digital wallet use should continue to increase with further broadband availability in rural and developing areas. </a:t>
            </a:r>
            <a:endParaRPr lang="en-US" sz="1800" dirty="0" smtClean="0"/>
          </a:p>
          <a:p>
            <a:pPr algn="just"/>
            <a:r>
              <a:rPr lang="en-US" sz="1800" dirty="0" smtClean="0"/>
              <a:t>The </a:t>
            </a:r>
            <a:r>
              <a:rPr lang="en-US" sz="1800" dirty="0" smtClean="0"/>
              <a:t>bustling Internet of Things, or </a:t>
            </a:r>
            <a:r>
              <a:rPr lang="en-US" sz="1800" dirty="0" err="1" smtClean="0"/>
              <a:t>IoT</a:t>
            </a:r>
            <a:r>
              <a:rPr lang="en-US" sz="1800" dirty="0" smtClean="0"/>
              <a:t> revolution currently underway also means that more payment systems will likely come online in years to come</a:t>
            </a:r>
            <a:r>
              <a:rPr lang="en-US" sz="1800" dirty="0" smtClean="0"/>
              <a:t>.</a:t>
            </a:r>
          </a:p>
          <a:p>
            <a:pPr algn="just"/>
            <a:r>
              <a:rPr lang="en-US" sz="1800" dirty="0" smtClean="0"/>
              <a:t>What </a:t>
            </a:r>
            <a:r>
              <a:rPr lang="en-US" sz="1800" dirty="0" smtClean="0"/>
              <a:t>this means for accounts payable is that they’ll likely have vendors willing to accept more and more payment forms as they start to adopt these emerging payment methods</a:t>
            </a:r>
            <a:r>
              <a:rPr lang="en-US" sz="1800" dirty="0" smtClean="0"/>
              <a:t>.</a:t>
            </a:r>
          </a:p>
          <a:p>
            <a:pPr algn="just"/>
            <a:endParaRPr lang="en-US" sz="1800" dirty="0" smtClean="0"/>
          </a:p>
          <a:p>
            <a:pPr algn="just"/>
            <a:endParaRPr lang="en-US" sz="1800" dirty="0" smtClean="0"/>
          </a:p>
          <a:p>
            <a:pPr algn="just"/>
            <a:r>
              <a:rPr lang="en-US" sz="1800" b="1" dirty="0" smtClean="0"/>
              <a:t>Disadvantages</a:t>
            </a:r>
            <a:endParaRPr lang="en-US" sz="1800" b="1" dirty="0" smtClean="0"/>
          </a:p>
          <a:p>
            <a:pPr algn="just"/>
            <a:r>
              <a:rPr lang="en-US" sz="1800" dirty="0" smtClean="0"/>
              <a:t>Digital wallets are more focused on B2C and point of sale transactions, but it’s not to be said digital wallets can’t be used for B2B. </a:t>
            </a:r>
            <a:endParaRPr lang="en-US" sz="1800" dirty="0" smtClean="0"/>
          </a:p>
          <a:p>
            <a:pPr algn="just"/>
            <a:r>
              <a:rPr lang="en-US" sz="1800" dirty="0" smtClean="0"/>
              <a:t>Things </a:t>
            </a:r>
            <a:r>
              <a:rPr lang="en-US" sz="1800" dirty="0" smtClean="0"/>
              <a:t>to consider for B2B would be how the reconciliation process works and if vendors accept payment by means of the method in the digital wallet. </a:t>
            </a:r>
            <a:endParaRPr lang="en-US" sz="1800" dirty="0" smtClean="0"/>
          </a:p>
          <a:p>
            <a:pPr algn="just"/>
            <a:r>
              <a:rPr lang="en-US" sz="1800" dirty="0" smtClean="0"/>
              <a:t>Moreover</a:t>
            </a:r>
            <a:r>
              <a:rPr lang="en-US" sz="1800" dirty="0" smtClean="0"/>
              <a:t>, digital wallets often require your vendor to get on board with the system or app.</a:t>
            </a:r>
          </a:p>
          <a:p>
            <a:pPr algn="just"/>
            <a:endParaRPr lang="en-US" sz="1800" dirty="0"/>
          </a:p>
        </p:txBody>
      </p:sp>
      <p:sp>
        <p:nvSpPr>
          <p:cNvPr id="4" name="Title 1"/>
          <p:cNvSpPr>
            <a:spLocks noGrp="1"/>
          </p:cNvSpPr>
          <p:nvPr>
            <p:ph type="title"/>
          </p:nvPr>
        </p:nvSpPr>
        <p:spPr>
          <a:xfrm>
            <a:off x="457200" y="274638"/>
            <a:ext cx="8229600" cy="639762"/>
          </a:xfrm>
        </p:spPr>
        <p:txBody>
          <a:bodyPr>
            <a:normAutofit fontScale="90000"/>
          </a:bodyPr>
          <a:lstStyle/>
          <a:p>
            <a:pPr algn="ctr"/>
            <a:r>
              <a:rPr lang="en-US" sz="3200" dirty="0" smtClean="0"/>
              <a:t>Advantages and Disadvantages of </a:t>
            </a:r>
            <a:r>
              <a:rPr lang="en-US" sz="3200" dirty="0" smtClean="0"/>
              <a:t>Digital wallet</a:t>
            </a:r>
            <a:endParaRPr lang="en-US"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r>
              <a:rPr lang="en-US" sz="3200" b="1" dirty="0" smtClean="0"/>
              <a:t>LETS UNDERSTAND WHAT IS PAYMENT SYSTEM AND ITS EVOLUTION</a:t>
            </a:r>
            <a:endParaRPr lang="en-US" sz="3200" b="1" dirty="0"/>
          </a:p>
        </p:txBody>
      </p:sp>
      <p:sp>
        <p:nvSpPr>
          <p:cNvPr id="3" name="Content Placeholder 2"/>
          <p:cNvSpPr>
            <a:spLocks noGrp="1"/>
          </p:cNvSpPr>
          <p:nvPr>
            <p:ph sz="quarter" idx="1"/>
          </p:nvPr>
        </p:nvSpPr>
        <p:spPr>
          <a:xfrm>
            <a:off x="457200" y="1905000"/>
            <a:ext cx="8229600" cy="3962400"/>
          </a:xfrm>
        </p:spPr>
        <p:txBody>
          <a:bodyPr>
            <a:normAutofit fontScale="85000" lnSpcReduction="20000"/>
          </a:bodyPr>
          <a:lstStyle/>
          <a:p>
            <a:pPr algn="just">
              <a:buNone/>
            </a:pPr>
            <a:r>
              <a:rPr lang="en-US" b="1" dirty="0" smtClean="0"/>
              <a:t>	The </a:t>
            </a:r>
            <a:r>
              <a:rPr lang="en-US" b="1" dirty="0"/>
              <a:t>new reality arising from Covid-19 has impacted the whole society. In many countries, the </a:t>
            </a:r>
            <a:r>
              <a:rPr lang="en-US" b="1" i="1" dirty="0"/>
              <a:t>new normal</a:t>
            </a:r>
            <a:r>
              <a:rPr lang="en-US" b="1" dirty="0"/>
              <a:t> involves wearing a mask in public places and keeping social distance</a:t>
            </a:r>
            <a:r>
              <a:rPr lang="en-US" b="1" dirty="0" smtClean="0"/>
              <a:t>.</a:t>
            </a:r>
          </a:p>
          <a:p>
            <a:pPr algn="just">
              <a:buNone/>
            </a:pPr>
            <a:endParaRPr lang="en-US" b="1" dirty="0"/>
          </a:p>
          <a:p>
            <a:pPr algn="just">
              <a:buNone/>
            </a:pPr>
            <a:r>
              <a:rPr lang="en-US" dirty="0" smtClean="0"/>
              <a:t>	The </a:t>
            </a:r>
            <a:r>
              <a:rPr lang="en-US" dirty="0"/>
              <a:t>way we pay for products or services has also been affected by the </a:t>
            </a:r>
            <a:r>
              <a:rPr lang="en-US" dirty="0">
                <a:hlinkClick r:id="rId2"/>
              </a:rPr>
              <a:t>pandemic</a:t>
            </a:r>
            <a:r>
              <a:rPr lang="en-US" dirty="0"/>
              <a:t>: many establishments began to recommend</a:t>
            </a:r>
            <a:r>
              <a:rPr lang="en-US" b="1" dirty="0"/>
              <a:t> payment through electronic means</a:t>
            </a:r>
            <a:r>
              <a:rPr lang="en-US" dirty="0"/>
              <a:t>, whether by card, digital applications or using contactless payment systems, such as Google Pay or Samsung Pay</a:t>
            </a:r>
            <a:r>
              <a:rPr lang="en-US" dirty="0" smtClean="0"/>
              <a:t>.</a:t>
            </a:r>
          </a:p>
          <a:p>
            <a:pPr algn="just">
              <a:buNone/>
            </a:pPr>
            <a:endParaRPr lang="en-US" dirty="0"/>
          </a:p>
          <a:p>
            <a:pPr algn="just">
              <a:buNone/>
            </a:pPr>
            <a:r>
              <a:rPr lang="en-US" b="1" dirty="0" smtClean="0"/>
              <a:t>	There </a:t>
            </a:r>
            <a:r>
              <a:rPr lang="en-US" b="1" dirty="0"/>
              <a:t>are many alternatives available today</a:t>
            </a:r>
            <a:r>
              <a:rPr lang="en-US" dirty="0"/>
              <a:t>, but this wasn’t always the case. Payment methods have evolved over the centuries to give us the many options we have in the present day</a:t>
            </a:r>
            <a:r>
              <a:rPr lang="en-US" dirty="0" smtClean="0"/>
              <a: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8438"/>
            <a:ext cx="8610600" cy="563562"/>
          </a:xfrm>
        </p:spPr>
        <p:txBody>
          <a:bodyPr>
            <a:normAutofit fontScale="90000"/>
          </a:bodyPr>
          <a:lstStyle/>
          <a:p>
            <a:pPr algn="ctr"/>
            <a:r>
              <a:rPr lang="en-US" b="1" dirty="0" smtClean="0"/>
              <a:t>Automated Clearing House (ACH</a:t>
            </a:r>
            <a:r>
              <a:rPr lang="en-US" b="1" dirty="0" smtClean="0"/>
              <a:t>)</a:t>
            </a:r>
            <a:endParaRPr lang="en-US" dirty="0"/>
          </a:p>
        </p:txBody>
      </p:sp>
      <p:sp>
        <p:nvSpPr>
          <p:cNvPr id="3" name="Content Placeholder 2"/>
          <p:cNvSpPr>
            <a:spLocks noGrp="1"/>
          </p:cNvSpPr>
          <p:nvPr>
            <p:ph sz="quarter" idx="1"/>
          </p:nvPr>
        </p:nvSpPr>
        <p:spPr>
          <a:xfrm>
            <a:off x="304800" y="762000"/>
            <a:ext cx="8686800" cy="4572000"/>
          </a:xfrm>
        </p:spPr>
        <p:txBody>
          <a:bodyPr>
            <a:normAutofit/>
          </a:bodyPr>
          <a:lstStyle/>
          <a:p>
            <a:pPr algn="just">
              <a:buNone/>
            </a:pPr>
            <a:r>
              <a:rPr lang="en-US" sz="1800" dirty="0" smtClean="0"/>
              <a:t>	People </a:t>
            </a:r>
            <a:r>
              <a:rPr lang="en-US" sz="1800" dirty="0" smtClean="0"/>
              <a:t>might be familiar with the Automated Clearing House, or ACH as the method for direct deposit of paychecks, with more than 90 percent of workers preferring to get paid this way. But employee direct deposit is not the only use for the ACH. </a:t>
            </a:r>
            <a:r>
              <a:rPr lang="en-US" sz="1800" b="1" dirty="0" smtClean="0"/>
              <a:t>ACH payments</a:t>
            </a:r>
            <a:r>
              <a:rPr lang="en-US" sz="1800" dirty="0" smtClean="0"/>
              <a:t> are US-based bank-to-bank transfers that are aggregated and processed in batches through the Automated Clearing House (ACH) network, run by </a:t>
            </a:r>
            <a:r>
              <a:rPr lang="en-US" sz="1800" dirty="0" smtClean="0"/>
              <a:t>NACHA (National </a:t>
            </a:r>
            <a:r>
              <a:rPr lang="en-US" sz="1800" dirty="0" smtClean="0"/>
              <a:t>Automated Clearing House </a:t>
            </a:r>
            <a:r>
              <a:rPr lang="en-US" sz="1800" dirty="0" smtClean="0"/>
              <a:t>Association), </a:t>
            </a:r>
            <a:r>
              <a:rPr lang="en-US" sz="1800" dirty="0" smtClean="0"/>
              <a:t>and is common for </a:t>
            </a:r>
            <a:r>
              <a:rPr lang="en-US" sz="1800" b="1" dirty="0" smtClean="0"/>
              <a:t>B2B payments</a:t>
            </a:r>
            <a:r>
              <a:rPr lang="en-US" sz="1800" dirty="0" smtClean="0"/>
              <a:t>.</a:t>
            </a:r>
            <a:endParaRPr lang="en-US" sz="1800" dirty="0"/>
          </a:p>
        </p:txBody>
      </p:sp>
      <p:pic>
        <p:nvPicPr>
          <p:cNvPr id="4" name="Content Placeholder 3" descr="what-does-ach-stand-for-315226_FINAL-a68079317cfb403aaa73cab72e1762ab.png"/>
          <p:cNvPicPr>
            <a:picLocks noChangeAspect="1"/>
          </p:cNvPicPr>
          <p:nvPr/>
        </p:nvPicPr>
        <p:blipFill>
          <a:blip r:embed="rId2" cstate="print"/>
          <a:stretch>
            <a:fillRect/>
          </a:stretch>
        </p:blipFill>
        <p:spPr>
          <a:xfrm>
            <a:off x="1371600" y="2590800"/>
            <a:ext cx="6172200" cy="411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6866" name="AutoShape 2" descr="NACHA driven ACH transac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67" name="Picture 3"/>
          <p:cNvPicPr>
            <a:picLocks noChangeAspect="1" noChangeArrowheads="1"/>
          </p:cNvPicPr>
          <p:nvPr/>
        </p:nvPicPr>
        <p:blipFill>
          <a:blip r:embed="rId2" cstate="print"/>
          <a:srcRect l="5856" t="17708" r="36750" b="29167"/>
          <a:stretch>
            <a:fillRect/>
          </a:stretch>
        </p:blipFill>
        <p:spPr bwMode="auto">
          <a:xfrm>
            <a:off x="152400" y="1066800"/>
            <a:ext cx="8931835"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pPr algn="ctr"/>
            <a:r>
              <a:rPr lang="en-US" b="1" dirty="0" smtClean="0"/>
              <a:t>ACH </a:t>
            </a:r>
            <a:r>
              <a:rPr lang="en-US" b="1" dirty="0" smtClean="0"/>
              <a:t>Participants</a:t>
            </a:r>
            <a:endParaRPr lang="en-US" dirty="0"/>
          </a:p>
        </p:txBody>
      </p:sp>
      <p:sp>
        <p:nvSpPr>
          <p:cNvPr id="3" name="Content Placeholder 2"/>
          <p:cNvSpPr>
            <a:spLocks noGrp="1"/>
          </p:cNvSpPr>
          <p:nvPr>
            <p:ph sz="quarter" idx="1"/>
          </p:nvPr>
        </p:nvSpPr>
        <p:spPr>
          <a:xfrm>
            <a:off x="152400" y="1143000"/>
            <a:ext cx="8839200" cy="4572000"/>
          </a:xfrm>
        </p:spPr>
        <p:txBody>
          <a:bodyPr>
            <a:normAutofit fontScale="85000" lnSpcReduction="20000"/>
          </a:bodyPr>
          <a:lstStyle/>
          <a:p>
            <a:pPr algn="just"/>
            <a:r>
              <a:rPr lang="en-US" dirty="0" smtClean="0"/>
              <a:t>All </a:t>
            </a:r>
            <a:r>
              <a:rPr lang="en-US" dirty="0" smtClean="0"/>
              <a:t>parties involved in an ACH transaction must follow NACHA rules. </a:t>
            </a:r>
            <a:endParaRPr lang="en-US" dirty="0" smtClean="0"/>
          </a:p>
          <a:p>
            <a:pPr lvl="1" algn="just">
              <a:buNone/>
            </a:pPr>
            <a:r>
              <a:rPr lang="en-US" dirty="0" smtClean="0"/>
              <a:t>The </a:t>
            </a:r>
            <a:r>
              <a:rPr lang="en-US" dirty="0" smtClean="0"/>
              <a:t>five ACH participants are:</a:t>
            </a:r>
          </a:p>
          <a:p>
            <a:pPr marL="777240" lvl="1" indent="-457200" algn="just">
              <a:buFont typeface="+mj-lt"/>
              <a:buAutoNum type="arabicPeriod"/>
            </a:pPr>
            <a:r>
              <a:rPr lang="en-US" b="1" dirty="0" smtClean="0"/>
              <a:t>Originator</a:t>
            </a:r>
            <a:r>
              <a:rPr lang="en-US" dirty="0" smtClean="0"/>
              <a:t>: It refers to the party initiating the electronic payment. It can be an individual, a company, or a government agency. The receiver authorizes it to make the payment.</a:t>
            </a:r>
          </a:p>
          <a:p>
            <a:pPr marL="777240" lvl="1" indent="-457200" algn="just">
              <a:buFont typeface="+mj-lt"/>
              <a:buAutoNum type="arabicPeriod"/>
            </a:pPr>
            <a:r>
              <a:rPr lang="en-US" b="1" dirty="0" smtClean="0"/>
              <a:t>ODFI</a:t>
            </a:r>
            <a:r>
              <a:rPr lang="en-US" dirty="0" smtClean="0"/>
              <a:t>: It is the abbreviated form of Originating Depository Financial Institution. It receives instructions from the originator in the form of a NACHA file and facilitates transactions accordingly.</a:t>
            </a:r>
          </a:p>
          <a:p>
            <a:pPr marL="777240" lvl="1" indent="-457200" algn="just">
              <a:buFont typeface="+mj-lt"/>
              <a:buAutoNum type="arabicPeriod"/>
            </a:pPr>
            <a:r>
              <a:rPr lang="en-US" b="1" dirty="0" smtClean="0"/>
              <a:t>ACH Operator</a:t>
            </a:r>
            <a:r>
              <a:rPr lang="en-US" dirty="0" smtClean="0"/>
              <a:t>: It operates and takes care of clearing facilities. There are two major ACH operators in the U.S. – the Federal Reserve and the Clearing House (Electronic Payment Network).</a:t>
            </a:r>
          </a:p>
          <a:p>
            <a:pPr marL="777240" lvl="1" indent="-457200" algn="just">
              <a:buFont typeface="+mj-lt"/>
              <a:buAutoNum type="arabicPeriod"/>
            </a:pPr>
            <a:r>
              <a:rPr lang="en-US" b="1" dirty="0" smtClean="0"/>
              <a:t>RDFI</a:t>
            </a:r>
            <a:r>
              <a:rPr lang="en-US" dirty="0" smtClean="0"/>
              <a:t>: Also known as Receiving Depository Financial Institution, it is the one which the originator authorizes to receive the electronic payment. It credits the amount to the receiving account. In the event of a return, the RDFI acts as the ODFI.</a:t>
            </a:r>
          </a:p>
          <a:p>
            <a:pPr marL="777240" lvl="1" indent="-457200" algn="just">
              <a:buFont typeface="+mj-lt"/>
              <a:buAutoNum type="arabicPeriod"/>
            </a:pPr>
            <a:r>
              <a:rPr lang="en-US" b="1" dirty="0" smtClean="0"/>
              <a:t>Receiver</a:t>
            </a:r>
            <a:r>
              <a:rPr lang="en-US" dirty="0" smtClean="0"/>
              <a:t>: It is the receiving party and can be an individual, government agency, or company.</a:t>
            </a:r>
          </a:p>
          <a:p>
            <a:pPr algn="just"/>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15962"/>
          </a:xfrm>
        </p:spPr>
        <p:txBody>
          <a:bodyPr>
            <a:normAutofit fontScale="90000"/>
          </a:bodyPr>
          <a:lstStyle/>
          <a:p>
            <a:r>
              <a:rPr lang="en-US" b="1" dirty="0" smtClean="0"/>
              <a:t>Example</a:t>
            </a:r>
            <a:endParaRPr lang="en-US" dirty="0"/>
          </a:p>
        </p:txBody>
      </p:sp>
      <p:sp>
        <p:nvSpPr>
          <p:cNvPr id="3" name="Content Placeholder 2"/>
          <p:cNvSpPr>
            <a:spLocks noGrp="1"/>
          </p:cNvSpPr>
          <p:nvPr>
            <p:ph sz="quarter" idx="1"/>
          </p:nvPr>
        </p:nvSpPr>
        <p:spPr>
          <a:xfrm>
            <a:off x="228600" y="990600"/>
            <a:ext cx="8686800" cy="4572000"/>
          </a:xfrm>
        </p:spPr>
        <p:txBody>
          <a:bodyPr>
            <a:normAutofit/>
          </a:bodyPr>
          <a:lstStyle/>
          <a:p>
            <a:pPr algn="just"/>
            <a:r>
              <a:rPr lang="en-US" sz="1800" dirty="0" smtClean="0"/>
              <a:t>Let </a:t>
            </a:r>
            <a:r>
              <a:rPr lang="en-US" sz="1800" dirty="0" smtClean="0"/>
              <a:t>us consider the following examples to understand the working of NACHA well</a:t>
            </a:r>
            <a:r>
              <a:rPr lang="en-US" sz="1800" dirty="0" smtClean="0"/>
              <a:t>:</a:t>
            </a:r>
            <a:endParaRPr lang="en-US" sz="1800" b="1" dirty="0" smtClean="0"/>
          </a:p>
          <a:p>
            <a:pPr algn="just"/>
            <a:endParaRPr lang="en-US" sz="1800" b="1" dirty="0" smtClean="0"/>
          </a:p>
          <a:p>
            <a:pPr algn="just"/>
            <a:r>
              <a:rPr lang="en-US" sz="1800" dirty="0" smtClean="0"/>
              <a:t>Katherine receives her salary on the 1st day of every month. Accordingly, she plans her monthly installment payments, including her bill payments. Even a day’s delay could lead to problems for her as she will not be trusted by her </a:t>
            </a:r>
            <a:r>
              <a:rPr lang="en-US" sz="1800" b="1" u="sng" dirty="0" smtClean="0"/>
              <a:t>debtors</a:t>
            </a:r>
            <a:r>
              <a:rPr lang="en-US" sz="1800" dirty="0" smtClean="0"/>
              <a:t> if she missed paying them on time</a:t>
            </a:r>
            <a:r>
              <a:rPr lang="en-US" sz="1800" dirty="0" smtClean="0"/>
              <a:t>.</a:t>
            </a:r>
          </a:p>
          <a:p>
            <a:pPr algn="just"/>
            <a:endParaRPr lang="en-US" sz="1800" dirty="0" smtClean="0"/>
          </a:p>
          <a:p>
            <a:pPr algn="just"/>
            <a:r>
              <a:rPr lang="en-US" sz="1800" dirty="0" smtClean="0"/>
              <a:t>Luckily, the company she works with operates over the ACH network controlled by NACHA. It ensures same-day payment directly to employees’ accounts without delays. As a result, Katherine rest assured of not missing out on paying whoever she owes an amount to every month</a:t>
            </a:r>
            <a:r>
              <a:rPr lang="en-US" sz="1800" dirty="0" smtClean="0"/>
              <a:t>.</a:t>
            </a:r>
          </a:p>
          <a:p>
            <a:pPr algn="just"/>
            <a:endParaRPr lang="en-US" sz="1800" dirty="0" smtClean="0"/>
          </a:p>
          <a:p>
            <a:pPr algn="just"/>
            <a:endParaRPr lang="en-US" sz="1800" dirty="0" smtClean="0"/>
          </a:p>
          <a:p>
            <a:pPr algn="just"/>
            <a:r>
              <a:rPr lang="en-US" sz="1800" dirty="0" smtClean="0"/>
              <a:t>It is how the National Automated Clearing House Association efficiently directs credit and debit transactions over the ACH network.</a:t>
            </a:r>
          </a:p>
          <a:p>
            <a:pPr algn="just"/>
            <a:endParaRPr lang="en-US" sz="1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How have payment methods evolved and how did the first transactions take place</a:t>
            </a:r>
            <a:r>
              <a:rPr lang="en-US" sz="3200" dirty="0" smtClean="0"/>
              <a:t>?</a:t>
            </a:r>
            <a:endParaRPr lang="en-US" sz="3200" dirty="0"/>
          </a:p>
        </p:txBody>
      </p:sp>
      <p:sp>
        <p:nvSpPr>
          <p:cNvPr id="3" name="Content Placeholder 2"/>
          <p:cNvSpPr>
            <a:spLocks noGrp="1"/>
          </p:cNvSpPr>
          <p:nvPr>
            <p:ph sz="quarter" idx="1"/>
          </p:nvPr>
        </p:nvSpPr>
        <p:spPr>
          <a:xfrm>
            <a:off x="457200" y="1600201"/>
            <a:ext cx="8229600" cy="4724399"/>
          </a:xfrm>
        </p:spPr>
        <p:txBody>
          <a:bodyPr>
            <a:normAutofit/>
          </a:bodyPr>
          <a:lstStyle/>
          <a:p>
            <a:pPr algn="just">
              <a:buNone/>
            </a:pPr>
            <a:r>
              <a:rPr lang="en-US" sz="2000" dirty="0" smtClean="0"/>
              <a:t>	Buying </a:t>
            </a:r>
            <a:r>
              <a:rPr lang="en-US" sz="2000" dirty="0"/>
              <a:t>things and paying for them is something that is part of our everyday lives nowadays, and we do it several times a week. But</a:t>
            </a:r>
            <a:r>
              <a:rPr lang="en-US" sz="2000" b="1" dirty="0"/>
              <a:t> how did we get to the situation we know today?</a:t>
            </a:r>
            <a:r>
              <a:rPr lang="en-US" sz="2000" dirty="0"/>
              <a:t> </a:t>
            </a:r>
            <a:endParaRPr lang="en-US" sz="2000" dirty="0" smtClean="0"/>
          </a:p>
          <a:p>
            <a:pPr algn="just">
              <a:buNone/>
            </a:pPr>
            <a:r>
              <a:rPr lang="en-US" sz="2000" dirty="0" smtClean="0"/>
              <a:t>	Here’s </a:t>
            </a:r>
            <a:r>
              <a:rPr lang="en-US" sz="2000" dirty="0"/>
              <a:t>a review of the main milestones</a:t>
            </a:r>
            <a:r>
              <a:rPr lang="en-US" sz="2000" dirty="0" smtClean="0"/>
              <a:t>:</a:t>
            </a:r>
          </a:p>
          <a:p>
            <a:pPr lvl="1" algn="just">
              <a:buNone/>
            </a:pPr>
            <a:endParaRPr lang="en-US" sz="1600" b="1" dirty="0" smtClean="0"/>
          </a:p>
          <a:p>
            <a:pPr marL="800100" lvl="1" indent="-342900" algn="just">
              <a:buFont typeface="+mj-lt"/>
              <a:buAutoNum type="arabicPeriod"/>
            </a:pPr>
            <a:r>
              <a:rPr lang="en-US" sz="1600" b="1" dirty="0" smtClean="0"/>
              <a:t>BARTER</a:t>
            </a:r>
          </a:p>
          <a:p>
            <a:pPr marL="800100" lvl="1" indent="-342900" algn="just">
              <a:buFont typeface="+mj-lt"/>
              <a:buAutoNum type="arabicPeriod"/>
            </a:pPr>
            <a:r>
              <a:rPr lang="en-US" sz="1600" b="1" dirty="0" smtClean="0"/>
              <a:t>COINS</a:t>
            </a:r>
          </a:p>
          <a:p>
            <a:pPr marL="800100" lvl="1" indent="-342900" algn="just">
              <a:buFont typeface="+mj-lt"/>
              <a:buAutoNum type="arabicPeriod"/>
            </a:pPr>
            <a:r>
              <a:rPr lang="en-US" sz="1600" b="1" dirty="0" smtClean="0"/>
              <a:t>PAPER MONEY AND BANK NOTES</a:t>
            </a:r>
          </a:p>
          <a:p>
            <a:pPr marL="800100" lvl="1" indent="-342900" algn="just">
              <a:buFont typeface="+mj-lt"/>
              <a:buAutoNum type="arabicPeriod"/>
            </a:pPr>
            <a:r>
              <a:rPr lang="en-US" sz="1600" b="1" dirty="0" smtClean="0"/>
              <a:t>BILLS OF EXCHANGE AND CHECKS</a:t>
            </a:r>
          </a:p>
          <a:p>
            <a:pPr marL="800100" lvl="1" indent="-342900" algn="just">
              <a:buFont typeface="+mj-lt"/>
              <a:buAutoNum type="arabicPeriod"/>
            </a:pPr>
            <a:r>
              <a:rPr lang="en-US" sz="1600" b="1" dirty="0" smtClean="0"/>
              <a:t>CARDS</a:t>
            </a:r>
          </a:p>
          <a:p>
            <a:pPr marL="800100" lvl="1" indent="-342900" algn="just">
              <a:buFont typeface="+mj-lt"/>
              <a:buAutoNum type="arabicPeriod"/>
            </a:pPr>
            <a:r>
              <a:rPr lang="en-US" sz="1600" b="1" dirty="0" smtClean="0"/>
              <a:t>DIGITAL PAYMENTS</a:t>
            </a:r>
          </a:p>
          <a:p>
            <a:pPr marL="800100" lvl="1" indent="-342900" algn="just">
              <a:buFont typeface="+mj-lt"/>
              <a:buAutoNum type="arabicPeriod"/>
            </a:pPr>
            <a:r>
              <a:rPr lang="en-US" sz="1600" b="1" dirty="0" smtClean="0"/>
              <a:t>CRYPTOCURRENCIES</a:t>
            </a:r>
          </a:p>
          <a:p>
            <a:pPr algn="just">
              <a:buNone/>
            </a:pPr>
            <a:endParaRPr lang="en-US" sz="2000" dirty="0" smtClean="0"/>
          </a:p>
          <a:p>
            <a:pPr algn="just">
              <a:buNone/>
            </a:pPr>
            <a:endParaRPr lang="en-US" sz="2000" dirty="0" smtClean="0"/>
          </a:p>
          <a:p>
            <a:pPr algn="just">
              <a:buNone/>
            </a:pPr>
            <a:endParaRPr lang="en-US" sz="2000" dirty="0" smtClean="0"/>
          </a:p>
          <a:p>
            <a:pPr algn="just"/>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14300" y="190500"/>
            <a:ext cx="8915400" cy="6477000"/>
          </a:xfrm>
        </p:spPr>
        <p:txBody>
          <a:bodyPr>
            <a:noAutofit/>
          </a:bodyPr>
          <a:lstStyle/>
          <a:p>
            <a:pPr algn="just">
              <a:buFont typeface="+mj-lt"/>
              <a:buAutoNum type="arabicPeriod"/>
            </a:pPr>
            <a:r>
              <a:rPr lang="en-US" sz="2000" dirty="0" smtClean="0"/>
              <a:t> </a:t>
            </a:r>
            <a:r>
              <a:rPr lang="en-US" sz="2000" b="1" dirty="0" smtClean="0"/>
              <a:t>Barter</a:t>
            </a:r>
            <a:r>
              <a:rPr lang="en-US" sz="2000" dirty="0" smtClean="0"/>
              <a:t>: Barter is </a:t>
            </a:r>
            <a:r>
              <a:rPr lang="en-US" sz="2000" b="1" dirty="0" smtClean="0"/>
              <a:t>exchange</a:t>
            </a:r>
            <a:r>
              <a:rPr lang="en-US" sz="2000" dirty="0" smtClean="0"/>
              <a:t> of material goods or services for other goods or services. Evidence of the existence of a barter system goes back to the Neolithic, starting with the emergence of the agricultural/livestock society (probably before 7000 BC). </a:t>
            </a:r>
          </a:p>
          <a:p>
            <a:pPr algn="just">
              <a:buFont typeface="+mj-lt"/>
              <a:buAutoNum type="arabicPeriod"/>
            </a:pPr>
            <a:endParaRPr lang="en-US" sz="2000" dirty="0" smtClean="0"/>
          </a:p>
          <a:p>
            <a:pPr algn="just">
              <a:buFont typeface="+mj-lt"/>
              <a:buAutoNum type="arabicPeriod"/>
            </a:pPr>
            <a:r>
              <a:rPr lang="en-US" sz="2000" b="1" dirty="0" smtClean="0"/>
              <a:t>Coins</a:t>
            </a:r>
            <a:r>
              <a:rPr lang="en-US" sz="2000" dirty="0" smtClean="0"/>
              <a:t>: The use of coins escalated because barter sometimes posed difficulties for transactions, and certain forms of payment were perishable, so they could not be accumulated. The result was the emergence of coins made of</a:t>
            </a:r>
            <a:r>
              <a:rPr lang="en-US" sz="2000" b="1" dirty="0" smtClean="0"/>
              <a:t> precious metals</a:t>
            </a:r>
            <a:r>
              <a:rPr lang="en-US" sz="2000" dirty="0" smtClean="0"/>
              <a:t>. A circular shape was adopted as being the </a:t>
            </a:r>
            <a:r>
              <a:rPr lang="en-US" sz="2000" b="1" dirty="0" smtClean="0"/>
              <a:t>most practical</a:t>
            </a:r>
            <a:r>
              <a:rPr lang="en-US" sz="2000" dirty="0" smtClean="0"/>
              <a:t>. Their first appearance dates from approximately 680 to 560 BC, in what it is now Turkey. </a:t>
            </a:r>
          </a:p>
          <a:p>
            <a:pPr algn="just">
              <a:buFont typeface="+mj-lt"/>
              <a:buAutoNum type="arabicPeriod"/>
            </a:pPr>
            <a:endParaRPr lang="en-US" sz="2000" dirty="0" smtClean="0"/>
          </a:p>
          <a:p>
            <a:pPr algn="just">
              <a:buFont typeface="+mj-lt"/>
              <a:buAutoNum type="arabicPeriod"/>
            </a:pPr>
            <a:r>
              <a:rPr lang="en-US" sz="2000" b="1" dirty="0" smtClean="0"/>
              <a:t>Paper money and banknotes</a:t>
            </a:r>
            <a:r>
              <a:rPr lang="en-US" sz="2000" dirty="0" smtClean="0"/>
              <a:t>: Their function was to replace coins, because it was uncomfortable to carry coins in large quantities. Banknotes were first used in China in the 7th century, but it was not until 812 that</a:t>
            </a:r>
            <a:r>
              <a:rPr lang="en-US" sz="2000" b="1" dirty="0" smtClean="0"/>
              <a:t> their use became official.</a:t>
            </a:r>
          </a:p>
          <a:p>
            <a:pPr algn="just">
              <a:buFont typeface="+mj-lt"/>
              <a:buAutoNum type="arabicPeriod"/>
            </a:pPr>
            <a:endParaRPr lang="en-US" sz="2000" dirty="0" smtClean="0"/>
          </a:p>
          <a:p>
            <a:pPr algn="just">
              <a:buFont typeface="+mj-lt"/>
              <a:buAutoNum type="arabicPeriod"/>
            </a:pPr>
            <a:r>
              <a:rPr lang="en-US" sz="2000" b="1" dirty="0" smtClean="0"/>
              <a:t>Bills of exchange and </a:t>
            </a:r>
            <a:r>
              <a:rPr lang="en-US" sz="2000" b="1" dirty="0" err="1" smtClean="0"/>
              <a:t>cheques</a:t>
            </a:r>
            <a:r>
              <a:rPr lang="en-US" sz="2000" dirty="0" smtClean="0"/>
              <a:t>: Bills of exchange date back to 12th-century Italy. This document guaranteed that the </a:t>
            </a:r>
            <a:r>
              <a:rPr lang="en-US" sz="2000" b="1" dirty="0" smtClean="0"/>
              <a:t>debtor would pay the creditor</a:t>
            </a:r>
            <a:r>
              <a:rPr lang="en-US" sz="2000" dirty="0" smtClean="0"/>
              <a:t> or another person </a:t>
            </a:r>
            <a:r>
              <a:rPr lang="en-US" sz="2000" dirty="0" err="1" smtClean="0"/>
              <a:t>authorised</a:t>
            </a:r>
            <a:r>
              <a:rPr lang="en-US" sz="2000" dirty="0" smtClean="0"/>
              <a:t> to receive the money in the commercial document. The origin of </a:t>
            </a:r>
            <a:r>
              <a:rPr lang="en-US" sz="2000" dirty="0" err="1" smtClean="0"/>
              <a:t>cheques</a:t>
            </a:r>
            <a:r>
              <a:rPr lang="en-US" sz="2000" dirty="0" smtClean="0"/>
              <a:t>, on the other hand, dates back to around the 18th century, and is linked to the English Crown.</a:t>
            </a:r>
          </a:p>
          <a:p>
            <a:pPr algn="just">
              <a:buFont typeface="+mj-lt"/>
              <a:buAutoNum type="arabicPeriod"/>
            </a:pPr>
            <a:endParaRPr lang="en-US" sz="2000" dirty="0" smtClean="0"/>
          </a:p>
          <a:p>
            <a:pPr algn="just">
              <a:buFont typeface="+mj-lt"/>
              <a:buAutoNum type="arabicPeriod"/>
            </a:pPr>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81000"/>
            <a:ext cx="8153400" cy="5867400"/>
          </a:xfrm>
        </p:spPr>
        <p:txBody>
          <a:bodyPr>
            <a:normAutofit fontScale="70000" lnSpcReduction="20000"/>
          </a:bodyPr>
          <a:lstStyle/>
          <a:p>
            <a:pPr algn="just">
              <a:buNone/>
            </a:pPr>
            <a:r>
              <a:rPr lang="en-US" sz="2800" b="1" dirty="0" smtClean="0"/>
              <a:t>5. Cards</a:t>
            </a:r>
            <a:r>
              <a:rPr lang="en-US" sz="2800" dirty="0" smtClean="0"/>
              <a:t>: The first credit cards arrived in 1914, when the Western Union company created a loyalty card for its most exclusive customers, giving them access to a line of credit without surcharges. However, </a:t>
            </a:r>
            <a:r>
              <a:rPr lang="en-US" sz="2800" b="1" dirty="0" smtClean="0"/>
              <a:t>only from 1958 that banks started to offer cards as a payment solution.</a:t>
            </a:r>
            <a:r>
              <a:rPr lang="en-US" sz="2800" dirty="0" smtClean="0"/>
              <a:t> The first card later came to be known as Visa.</a:t>
            </a:r>
          </a:p>
          <a:p>
            <a:pPr algn="just">
              <a:buNone/>
            </a:pPr>
            <a:endParaRPr lang="en-US" sz="2800" dirty="0" smtClean="0"/>
          </a:p>
          <a:p>
            <a:pPr algn="just">
              <a:buNone/>
            </a:pPr>
            <a:r>
              <a:rPr lang="en-US" sz="2800" b="1" dirty="0" smtClean="0"/>
              <a:t>6. Digital payments</a:t>
            </a:r>
            <a:r>
              <a:rPr lang="en-US" sz="2800" dirty="0" smtClean="0"/>
              <a:t>: With the arrival of the Internet and the World Wide Web system in 1990, goods and services began to be sold through this new communication channel. One of the pioneers was the company Peapod, which offered the possibility of buying groceries from home via a computer. After</a:t>
            </a:r>
            <a:r>
              <a:rPr lang="en-US" sz="2800" b="1" dirty="0" smtClean="0"/>
              <a:t> the disrupted digital revolution of recent years</a:t>
            </a:r>
            <a:r>
              <a:rPr lang="en-US" sz="2800" dirty="0" smtClean="0"/>
              <a:t>, and with the introduction of new technologies, it is now possible to pay by mobile phone or digital watch.</a:t>
            </a:r>
          </a:p>
          <a:p>
            <a:pPr algn="just">
              <a:buNone/>
            </a:pPr>
            <a:endParaRPr lang="en-US" sz="2800" dirty="0" smtClean="0"/>
          </a:p>
          <a:p>
            <a:pPr algn="just">
              <a:buNone/>
            </a:pPr>
            <a:r>
              <a:rPr lang="en-US" sz="2800" b="1" dirty="0" smtClean="0"/>
              <a:t>7. Cryptocurrencies</a:t>
            </a:r>
            <a:r>
              <a:rPr lang="en-US" sz="2800" dirty="0" smtClean="0"/>
              <a:t>: in 1998, Wei Dai proposed the idea of creating a </a:t>
            </a:r>
            <a:r>
              <a:rPr lang="en-US" sz="2800" b="1" dirty="0" err="1" smtClean="0"/>
              <a:t>decentralised</a:t>
            </a:r>
            <a:r>
              <a:rPr lang="en-US" sz="2800" b="1" dirty="0" smtClean="0"/>
              <a:t> type of currency</a:t>
            </a:r>
            <a:r>
              <a:rPr lang="en-US" sz="2800" dirty="0" smtClean="0"/>
              <a:t>, which would be </a:t>
            </a:r>
            <a:r>
              <a:rPr lang="en-US" sz="2800" b="1" dirty="0" smtClean="0"/>
              <a:t>based on cryptography as a means of control</a:t>
            </a:r>
            <a:r>
              <a:rPr lang="en-US" sz="2800" dirty="0" smtClean="0"/>
              <a:t>. This gave rise to the concept of crypto currency. The first attempts to create a currency were made by David </a:t>
            </a:r>
            <a:r>
              <a:rPr lang="en-US" sz="2800" dirty="0" err="1" smtClean="0"/>
              <a:t>Chaum</a:t>
            </a:r>
            <a:r>
              <a:rPr lang="en-US" sz="2800" dirty="0" smtClean="0"/>
              <a:t>, using </a:t>
            </a:r>
            <a:r>
              <a:rPr lang="en-US" sz="2800" dirty="0" err="1" smtClean="0"/>
              <a:t>DigiCash</a:t>
            </a:r>
            <a:r>
              <a:rPr lang="en-US" sz="2800" dirty="0" smtClean="0"/>
              <a:t> and eCash. However, it was not until 2009 when, Satoshi </a:t>
            </a:r>
            <a:r>
              <a:rPr lang="en-US" sz="2800" dirty="0" err="1" smtClean="0"/>
              <a:t>Nakamoto</a:t>
            </a:r>
            <a:r>
              <a:rPr lang="en-US" sz="2800" dirty="0" smtClean="0"/>
              <a:t> (pseudonym), created the first cryptocurrency, called </a:t>
            </a:r>
            <a:r>
              <a:rPr lang="en-US" sz="2800" dirty="0" err="1" smtClean="0"/>
              <a:t>bitcoin</a:t>
            </a:r>
            <a:r>
              <a:rPr lang="en-US" sz="2800" dirty="0" smtClean="0"/>
              <a:t>.</a:t>
            </a:r>
          </a:p>
          <a:p>
            <a:pPr marL="514350" indent="-514350">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HOW DO WE DEFINE PAYMENT SYSTEM?</a:t>
            </a:r>
            <a:endParaRPr lang="en-US" sz="3200" dirty="0"/>
          </a:p>
        </p:txBody>
      </p:sp>
      <p:sp>
        <p:nvSpPr>
          <p:cNvPr id="3" name="Content Placeholder 2"/>
          <p:cNvSpPr>
            <a:spLocks noGrp="1"/>
          </p:cNvSpPr>
          <p:nvPr>
            <p:ph sz="quarter" idx="1"/>
          </p:nvPr>
        </p:nvSpPr>
        <p:spPr/>
        <p:txBody>
          <a:bodyPr>
            <a:normAutofit/>
          </a:bodyPr>
          <a:lstStyle/>
          <a:p>
            <a:pPr algn="just">
              <a:buNone/>
            </a:pPr>
            <a:r>
              <a:rPr lang="en-US" sz="2800" dirty="0" smtClean="0"/>
              <a:t>	A </a:t>
            </a:r>
            <a:r>
              <a:rPr lang="en-US" sz="2800" dirty="0"/>
              <a:t>payment system is any system used to settle financial transactions through the transfer of monetary value. This includes the institutions, instruments, people, rules, procedures, standards, and technologies that make its exchange possible.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ELECTRONİC PAYMENT SYSTEMS (EPS)</a:t>
            </a:r>
            <a:endParaRPr lang="en-US" dirty="0"/>
          </a:p>
        </p:txBody>
      </p:sp>
      <p:sp>
        <p:nvSpPr>
          <p:cNvPr id="3" name="Content Placeholder 2"/>
          <p:cNvSpPr>
            <a:spLocks noGrp="1"/>
          </p:cNvSpPr>
          <p:nvPr>
            <p:ph sz="quarter" idx="1"/>
          </p:nvPr>
        </p:nvSpPr>
        <p:spPr>
          <a:xfrm>
            <a:off x="304800" y="1600200"/>
            <a:ext cx="8686800" cy="4525963"/>
          </a:xfrm>
        </p:spPr>
        <p:txBody>
          <a:bodyPr>
            <a:normAutofit/>
          </a:bodyPr>
          <a:lstStyle/>
          <a:p>
            <a:pPr algn="just">
              <a:buNone/>
            </a:pPr>
            <a:r>
              <a:rPr lang="en-US" sz="2000" dirty="0" smtClean="0"/>
              <a:t>	Issues of trust and acceptance play a more significant role in the e-commerce world than in traditional businesses as far as payment systems are concerned. Traditionally, a customer sees a product, examines it, and then pays for it by cash, check, or credit card . In the e-commerce world, in most cases the customer does not actually see the concrete product at the time of transaction, and the method of payment is performed electronically.</a:t>
            </a:r>
            <a:endParaRPr lang="en-US" sz="2000" dirty="0"/>
          </a:p>
        </p:txBody>
      </p:sp>
      <p:sp>
        <p:nvSpPr>
          <p:cNvPr id="4" name="Oval 3"/>
          <p:cNvSpPr/>
          <p:nvPr/>
        </p:nvSpPr>
        <p:spPr>
          <a:xfrm>
            <a:off x="762000" y="4267200"/>
            <a:ext cx="21336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a:t>
            </a:r>
            <a:endParaRPr lang="en-US" dirty="0"/>
          </a:p>
        </p:txBody>
      </p:sp>
      <p:sp>
        <p:nvSpPr>
          <p:cNvPr id="5" name="Oval 4"/>
          <p:cNvSpPr/>
          <p:nvPr/>
        </p:nvSpPr>
        <p:spPr>
          <a:xfrm>
            <a:off x="6248400" y="4267200"/>
            <a:ext cx="22098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BUSINESSMAN</a:t>
            </a:r>
            <a:endParaRPr lang="en-US" dirty="0"/>
          </a:p>
        </p:txBody>
      </p:sp>
      <p:cxnSp>
        <p:nvCxnSpPr>
          <p:cNvPr id="7" name="Straight Arrow Connector 6"/>
          <p:cNvCxnSpPr/>
          <p:nvPr/>
        </p:nvCxnSpPr>
        <p:spPr>
          <a:xfrm>
            <a:off x="2667000" y="4343400"/>
            <a:ext cx="3733800" cy="0"/>
          </a:xfrm>
          <a:prstGeom prst="straightConnector1">
            <a:avLst/>
          </a:prstGeom>
          <a:ln w="34925">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735542" y="5029200"/>
            <a:ext cx="374145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667000" y="3962400"/>
            <a:ext cx="3352800" cy="369332"/>
          </a:xfrm>
          <a:prstGeom prst="rect">
            <a:avLst/>
          </a:prstGeom>
          <a:noFill/>
        </p:spPr>
        <p:txBody>
          <a:bodyPr wrap="square" rtlCol="0">
            <a:spAutoFit/>
          </a:bodyPr>
          <a:lstStyle/>
          <a:p>
            <a:pPr algn="ctr"/>
            <a:r>
              <a:rPr lang="en-US" dirty="0" smtClean="0"/>
              <a:t>Payment – Credit Card, Check</a:t>
            </a:r>
            <a:endParaRPr lang="en-US" dirty="0"/>
          </a:p>
        </p:txBody>
      </p:sp>
      <p:sp>
        <p:nvSpPr>
          <p:cNvPr id="10" name="TextBox 9"/>
          <p:cNvSpPr txBox="1"/>
          <p:nvPr/>
        </p:nvSpPr>
        <p:spPr>
          <a:xfrm>
            <a:off x="2743200" y="5040868"/>
            <a:ext cx="3352800" cy="369332"/>
          </a:xfrm>
          <a:prstGeom prst="rect">
            <a:avLst/>
          </a:prstGeom>
          <a:noFill/>
        </p:spPr>
        <p:txBody>
          <a:bodyPr wrap="square" rtlCol="0">
            <a:spAutoFit/>
          </a:bodyPr>
          <a:lstStyle/>
          <a:p>
            <a:pPr algn="ctr"/>
            <a:r>
              <a:rPr lang="en-US" dirty="0" smtClean="0"/>
              <a:t>Product / Surveys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228600"/>
            <a:ext cx="8686800" cy="6400800"/>
          </a:xfrm>
        </p:spPr>
        <p:txBody>
          <a:bodyPr>
            <a:noAutofit/>
          </a:bodyPr>
          <a:lstStyle/>
          <a:p>
            <a:pPr algn="just"/>
            <a:r>
              <a:rPr lang="en-US" sz="1800" dirty="0" smtClean="0"/>
              <a:t>While customers pay for goods/services by cash, check, or credit cards in conventional businesses, online buyers may use one of the following EPSs to pay for products/services purchased online: </a:t>
            </a:r>
          </a:p>
          <a:p>
            <a:pPr algn="just"/>
            <a:endParaRPr lang="en-US" sz="1800" dirty="0" smtClean="0"/>
          </a:p>
          <a:p>
            <a:pPr marL="342900" indent="-342900" algn="just">
              <a:buFont typeface="+mj-lt"/>
              <a:buAutoNum type="arabicPeriod"/>
            </a:pPr>
            <a:r>
              <a:rPr lang="en-US" sz="1800" dirty="0" smtClean="0"/>
              <a:t> Electronic funds transfer (EFT): EFT involves electronic transfer of money by financial institutions.</a:t>
            </a:r>
          </a:p>
          <a:p>
            <a:pPr marL="342900" indent="-342900" algn="just">
              <a:buFont typeface="+mj-lt"/>
              <a:buAutoNum type="arabicPeriod"/>
            </a:pPr>
            <a:r>
              <a:rPr lang="en-US" sz="1800" dirty="0" smtClean="0"/>
              <a:t>Payment cards : They contain stored financial value that can be transferred from the customer's computer to the businessman's computer. </a:t>
            </a:r>
          </a:p>
          <a:p>
            <a:pPr marL="342900" indent="-342900" algn="just">
              <a:buFont typeface="+mj-lt"/>
              <a:buAutoNum type="arabicPeriod"/>
            </a:pPr>
            <a:r>
              <a:rPr lang="en-US" sz="1800" dirty="0" smtClean="0"/>
              <a:t>Credit cards : They are the most popular method used in EPSs and are used by charging against the customer credit. </a:t>
            </a:r>
          </a:p>
          <a:p>
            <a:pPr marL="342900" indent="-342900" algn="just">
              <a:buFont typeface="+mj-lt"/>
              <a:buAutoNum type="arabicPeriod"/>
            </a:pPr>
            <a:r>
              <a:rPr lang="en-US" sz="1800" dirty="0" smtClean="0"/>
              <a:t>Smart cards: They include stored financial value and other important personal and financial information used for online payments. </a:t>
            </a:r>
          </a:p>
          <a:p>
            <a:pPr marL="342900" indent="-342900" algn="just">
              <a:buFont typeface="+mj-lt"/>
              <a:buAutoNum type="arabicPeriod"/>
            </a:pPr>
            <a:r>
              <a:rPr lang="en-US" sz="1800" dirty="0" smtClean="0"/>
              <a:t>Electronic money (e-money/e-cash): This is standard money converted into an electronic format to pay for online purchases. </a:t>
            </a:r>
          </a:p>
          <a:p>
            <a:pPr marL="342900" indent="-342900" algn="just">
              <a:buFont typeface="+mj-lt"/>
              <a:buAutoNum type="arabicPeriod"/>
            </a:pPr>
            <a:r>
              <a:rPr lang="en-US" sz="1800" dirty="0" smtClean="0"/>
              <a:t>Online payment: This can be used for monthly payment for Internet, phone bills, etc. </a:t>
            </a:r>
          </a:p>
          <a:p>
            <a:pPr marL="342900" indent="-342900" algn="just">
              <a:buFont typeface="+mj-lt"/>
              <a:buAutoNum type="arabicPeriod"/>
            </a:pPr>
            <a:r>
              <a:rPr lang="en-US" sz="1800" dirty="0" smtClean="0"/>
              <a:t>Electronic wallets (e-wallets) : They are similar to smart cards as they include stored financial value for online payments.</a:t>
            </a:r>
          </a:p>
          <a:p>
            <a:pPr marL="342900" indent="-342900" algn="just">
              <a:buFont typeface="+mj-lt"/>
              <a:buAutoNum type="arabicPeriod"/>
            </a:pPr>
            <a:r>
              <a:rPr lang="en-US" sz="1800" dirty="0" smtClean="0"/>
              <a:t>Micro-payment systems : They are similar to e-wallets in that they include stored financial value for online payments; on the other hand, they are used for small payments, such as </a:t>
            </a:r>
            <a:r>
              <a:rPr lang="en-US" sz="1800" dirty="0" err="1" smtClean="0"/>
              <a:t>kurus</a:t>
            </a:r>
            <a:r>
              <a:rPr lang="en-US" sz="1800" dirty="0" smtClean="0"/>
              <a:t> in Turkey . </a:t>
            </a:r>
          </a:p>
          <a:p>
            <a:pPr marL="342900" indent="-342900" algn="just">
              <a:buFont typeface="+mj-lt"/>
              <a:buAutoNum type="arabicPeriod"/>
            </a:pPr>
            <a:r>
              <a:rPr lang="en-US" sz="1800" dirty="0" smtClean="0"/>
              <a:t>Electronic gifts : They are one way of sending electronic currency or gift certificates from one individual to another. The receiver can spend these gifts in their favorite online stores provided they accept this type of currency. </a:t>
            </a:r>
            <a:endParaRPr lang="en-US"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8305800" cy="4572000"/>
          </a:xfrm>
        </p:spPr>
        <p:txBody>
          <a:bodyPr>
            <a:normAutofit/>
          </a:bodyPr>
          <a:lstStyle/>
          <a:p>
            <a:pPr algn="just"/>
            <a:r>
              <a:rPr lang="en-US" sz="2400" dirty="0" smtClean="0"/>
              <a:t>E-payment types include </a:t>
            </a:r>
            <a:r>
              <a:rPr lang="en-US" sz="2400" b="1" dirty="0" smtClean="0"/>
              <a:t>ACH, wire and bank transfers, cards, digital wallets, mobile pay</a:t>
            </a:r>
            <a:r>
              <a:rPr lang="en-US" sz="2400" dirty="0" smtClean="0"/>
              <a:t> and more. Any number of different factors can guide businesses toward the type or types of electronic payment that might work optimally for them and their vendors.</a:t>
            </a: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4046</TotalTime>
  <Words>760</Words>
  <Application>Microsoft Office PowerPoint</Application>
  <PresentationFormat>On-screen Show (4:3)</PresentationFormat>
  <Paragraphs>169</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Equity</vt:lpstr>
      <vt:lpstr>UNIT 3</vt:lpstr>
      <vt:lpstr>LETS UNDERSTAND WHAT IS PAYMENT SYSTEM AND ITS EVOLUTION</vt:lpstr>
      <vt:lpstr>How have payment methods evolved and how did the first transactions take place?</vt:lpstr>
      <vt:lpstr>Slide 4</vt:lpstr>
      <vt:lpstr>Slide 5</vt:lpstr>
      <vt:lpstr>HOW DO WE DEFINE PAYMENT SYSTEM?</vt:lpstr>
      <vt:lpstr>ELECTRONİC PAYMENT SYSTEMS (EPS)</vt:lpstr>
      <vt:lpstr>Slide 8</vt:lpstr>
      <vt:lpstr>Slide 9</vt:lpstr>
      <vt:lpstr>COMPONENTS OF A CREDIT / DEBIT CARD</vt:lpstr>
      <vt:lpstr>Electronic Payment Types: Advantages and Disadvantages</vt:lpstr>
      <vt:lpstr>Advantages and Disadvantages of Credit Card</vt:lpstr>
      <vt:lpstr>Advantages and Disadvantages of Credit Card</vt:lpstr>
      <vt:lpstr>Advantages and Disadvantages of Debit Card</vt:lpstr>
      <vt:lpstr>Advantages and Disadvantages of Debit Card</vt:lpstr>
      <vt:lpstr>Slide 16</vt:lpstr>
      <vt:lpstr>Slide 17</vt:lpstr>
      <vt:lpstr>Digital Wallet</vt:lpstr>
      <vt:lpstr>Advantages and Disadvantages of Digital wallet</vt:lpstr>
      <vt:lpstr>Automated Clearing House (ACH)</vt:lpstr>
      <vt:lpstr>Slide 21</vt:lpstr>
      <vt:lpstr>ACH Participants</vt:lpstr>
      <vt:lpstr>Example</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VIKRANTS</dc:creator>
  <cp:lastModifiedBy>VIKRANTS</cp:lastModifiedBy>
  <cp:revision>42</cp:revision>
  <dcterms:created xsi:type="dcterms:W3CDTF">2022-06-14T08:11:47Z</dcterms:created>
  <dcterms:modified xsi:type="dcterms:W3CDTF">2022-07-31T20:01:53Z</dcterms:modified>
</cp:coreProperties>
</file>